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sldIdLst>
    <p:sldId id="256" r:id="rId2"/>
    <p:sldId id="257" r:id="rId3"/>
    <p:sldId id="258" r:id="rId4"/>
    <p:sldId id="259" r:id="rId5"/>
    <p:sldId id="260" r:id="rId6"/>
    <p:sldId id="283" r:id="rId7"/>
    <p:sldId id="261" r:id="rId8"/>
    <p:sldId id="284" r:id="rId9"/>
    <p:sldId id="262" r:id="rId10"/>
    <p:sldId id="285"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CCFF"/>
    <a:srgbClr val="4D4D4D"/>
    <a:srgbClr val="66FFFF"/>
    <a:srgbClr val="00FF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0" autoAdjust="0"/>
    <p:restoredTop sz="86436" autoAdjust="0"/>
  </p:normalViewPr>
  <p:slideViewPr>
    <p:cSldViewPr>
      <p:cViewPr varScale="1">
        <p:scale>
          <a:sx n="82" d="100"/>
          <a:sy n="82" d="100"/>
        </p:scale>
        <p:origin x="-464" y="-120"/>
      </p:cViewPr>
      <p:guideLst>
        <p:guide orient="horz" pos="960"/>
        <p:guide pos="10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469359B0-2BCB-4C57-B975-B9009EDD6F9C}" type="slidenum">
              <a:rPr lang="en-US"/>
              <a:pPr>
                <a:defRPr/>
              </a:pPr>
              <a:t>‹#›</a:t>
            </a:fld>
            <a:endParaRPr lang="en-US"/>
          </a:p>
        </p:txBody>
      </p:sp>
    </p:spTree>
    <p:extLst>
      <p:ext uri="{BB962C8B-B14F-4D97-AF65-F5344CB8AC3E}">
        <p14:creationId xmlns:p14="http://schemas.microsoft.com/office/powerpoint/2010/main" val="3232399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9A7E3-4650-204B-9C4E-B99E6B21A338}" type="slidenum">
              <a:rPr lang="en-US" smtClean="0"/>
              <a:pPr/>
              <a:t>3</a:t>
            </a:fld>
            <a:endParaRPr lang="en-US"/>
          </a:p>
        </p:txBody>
      </p:sp>
    </p:spTree>
    <p:extLst>
      <p:ext uri="{BB962C8B-B14F-4D97-AF65-F5344CB8AC3E}">
        <p14:creationId xmlns:p14="http://schemas.microsoft.com/office/powerpoint/2010/main" val="220101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 others who were great leaders….(Mandela, Mother</a:t>
            </a:r>
            <a:r>
              <a:rPr lang="en-US" baseline="0" dirty="0" smtClean="0"/>
              <a:t> Teresa, Bono, Churchill, Gandhi)</a:t>
            </a:r>
            <a:endParaRPr lang="en-US" dirty="0"/>
          </a:p>
        </p:txBody>
      </p:sp>
      <p:sp>
        <p:nvSpPr>
          <p:cNvPr id="4" name="Slide Number Placeholder 3"/>
          <p:cNvSpPr>
            <a:spLocks noGrp="1"/>
          </p:cNvSpPr>
          <p:nvPr>
            <p:ph type="sldNum" sz="quarter" idx="10"/>
          </p:nvPr>
        </p:nvSpPr>
        <p:spPr/>
        <p:txBody>
          <a:bodyPr/>
          <a:lstStyle/>
          <a:p>
            <a:fld id="{8A09A7E3-4650-204B-9C4E-B99E6B21A338}" type="slidenum">
              <a:rPr lang="en-US" smtClean="0"/>
              <a:pPr/>
              <a:t>19</a:t>
            </a:fld>
            <a:endParaRPr lang="en-US"/>
          </a:p>
        </p:txBody>
      </p:sp>
    </p:spTree>
    <p:extLst>
      <p:ext uri="{BB962C8B-B14F-4D97-AF65-F5344CB8AC3E}">
        <p14:creationId xmlns:p14="http://schemas.microsoft.com/office/powerpoint/2010/main" val="348358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in order of how you would introduce them for situational</a:t>
            </a:r>
            <a:r>
              <a:rPr lang="en-US" baseline="0" dirty="0" smtClean="0"/>
              <a:t> leadership on the next page.</a:t>
            </a:r>
          </a:p>
          <a:p>
            <a:endParaRPr lang="en-US" baseline="0" dirty="0" smtClean="0"/>
          </a:p>
          <a:p>
            <a:r>
              <a:rPr lang="en-US" baseline="0" dirty="0" smtClean="0"/>
              <a:t>Commanding – low skill/low will. </a:t>
            </a:r>
          </a:p>
          <a:p>
            <a:r>
              <a:rPr lang="en-US" baseline="0" dirty="0" smtClean="0"/>
              <a:t>Coaching – low skill, high will</a:t>
            </a:r>
          </a:p>
          <a:p>
            <a:r>
              <a:rPr lang="en-US" baseline="0" dirty="0" err="1" smtClean="0"/>
              <a:t>Affiliative</a:t>
            </a:r>
            <a:r>
              <a:rPr lang="en-US" baseline="0" dirty="0" smtClean="0"/>
              <a:t> – high skill, low will</a:t>
            </a:r>
          </a:p>
          <a:p>
            <a:r>
              <a:rPr lang="en-US" baseline="0" dirty="0" smtClean="0"/>
              <a:t>Democratic – high skill, high will</a:t>
            </a:r>
            <a:endParaRPr lang="en-US" dirty="0"/>
          </a:p>
        </p:txBody>
      </p:sp>
      <p:sp>
        <p:nvSpPr>
          <p:cNvPr id="4" name="Slide Number Placeholder 3"/>
          <p:cNvSpPr>
            <a:spLocks noGrp="1"/>
          </p:cNvSpPr>
          <p:nvPr>
            <p:ph type="sldNum" sz="quarter" idx="10"/>
          </p:nvPr>
        </p:nvSpPr>
        <p:spPr/>
        <p:txBody>
          <a:bodyPr/>
          <a:lstStyle/>
          <a:p>
            <a:fld id="{8A09A7E3-4650-204B-9C4E-B99E6B21A338}" type="slidenum">
              <a:rPr lang="en-US" smtClean="0"/>
              <a:pPr/>
              <a:t>22</a:t>
            </a:fld>
            <a:endParaRPr lang="en-US"/>
          </a:p>
        </p:txBody>
      </p:sp>
    </p:spTree>
    <p:extLst>
      <p:ext uri="{BB962C8B-B14F-4D97-AF65-F5344CB8AC3E}">
        <p14:creationId xmlns:p14="http://schemas.microsoft.com/office/powerpoint/2010/main" val="861989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SITUATIONAL</a:t>
            </a:r>
            <a:r>
              <a:rPr lang="en-US" baseline="0" dirty="0" smtClean="0"/>
              <a:t> LEADERSHIP IS STRICTLY TASK ORIENTED, NEVER LABEL PEOPLEAND PUT THEM IN A BOX AND NEVER USEADJECTIVES THAT DESCROIBE TRAITS OF PEOPLE – SMART, ARROGANT, TOXIC – THIS IS DANGEROUS IN A PRESENSTATION LIKE THIS. ADDITIONALLY, ‘SMART’ IS NOT AN ACCURATE DESCRIPTOR FOR PEOPLE’S CAPABILITIES. LOTS OF ‘SMART’ PEOPLE ARENT SKILLED AND LOTS OF NOT VERY BRGHT PEOPLE ARE HIGHLY SKILLED IN CERTAINS TASKS.. THIS MUST BE TAUGHT AS ONLY TASK ORIENTED SITUATIONS. PEOPLE LEARN CHANGE AND DEVELOP. THAT HAS TO BE THE MAIN FOCUS WHEN DISCUSSING SITUATIONAL LEADERSHIP</a:t>
            </a:r>
            <a:endParaRPr lang="en-US" dirty="0" smtClean="0"/>
          </a:p>
          <a:p>
            <a:endParaRPr lang="en-US" dirty="0"/>
          </a:p>
        </p:txBody>
      </p:sp>
      <p:sp>
        <p:nvSpPr>
          <p:cNvPr id="4" name="Slide Number Placeholder 3"/>
          <p:cNvSpPr>
            <a:spLocks noGrp="1"/>
          </p:cNvSpPr>
          <p:nvPr>
            <p:ph type="sldNum" sz="quarter" idx="10"/>
          </p:nvPr>
        </p:nvSpPr>
        <p:spPr/>
        <p:txBody>
          <a:bodyPr/>
          <a:lstStyle/>
          <a:p>
            <a:fld id="{8A09A7E3-4650-204B-9C4E-B99E6B21A338}" type="slidenum">
              <a:rPr lang="en-US" smtClean="0"/>
              <a:pPr/>
              <a:t>23</a:t>
            </a:fld>
            <a:endParaRPr lang="en-US"/>
          </a:p>
        </p:txBody>
      </p:sp>
    </p:spTree>
    <p:extLst>
      <p:ext uri="{BB962C8B-B14F-4D97-AF65-F5344CB8AC3E}">
        <p14:creationId xmlns:p14="http://schemas.microsoft.com/office/powerpoint/2010/main" val="3951083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LAST TWO STYLES</a:t>
            </a:r>
            <a:r>
              <a:rPr lang="en-US" baseline="0" dirty="0" smtClean="0"/>
              <a:t> ARE LESS SITUATIONAL MANAGEMENT AND MORE TACTICAL (PACESETTING) OR LONG-TERM (VISIONARY). THESE TWO STYLES SHOULD BE USED SPARINGLY AT THE RIGHT MOMENT IN TIME FOR THE TASK AT HAND. LEADERS WHO RELY SOLEY ON PACESETTIN BURN PEOPLE OUT BY SETTING HIGH GOALS AND PUSHIN PEOPLE TOO HARD FOR TOO LONG. VISIONARY LEADERS CAN SPEND ALL DAY THINKING AND PLANNING FOR THE FUTURE BUT THEY NEED TO GET THINGS DONE. </a:t>
            </a:r>
          </a:p>
          <a:p>
            <a:endParaRPr lang="en-US" baseline="0" dirty="0" smtClean="0"/>
          </a:p>
          <a:p>
            <a:r>
              <a:rPr lang="en-US" baseline="0" dirty="0" smtClean="0"/>
              <a:t>TO USE A GOLF ANALIOGY, THE PREVIOUS 4 STYLES ARE LIKE YOUR DRIVER, YOUR PUTTER AND TWO OF YOUR FAVORITE IRONS. GREAT GOLFERS, LIKE GREAT MANAGERS, CAN PLAY A PRETTY DECENT GAME WITH ONLY 4 CLUBS. HOWEVER, WHEN YOU NEED A SAND WEDGE AND A HYBRID DRIVER FOR THE SPECIALITY SHOTS OR PARTICULARLY TOUGH COURSES, YOU AS A LEADER WOULD WANT MORE THAN 4 CLUBS IN YOUR GOLF BAG. THESE LAST TWO STYLES ARE LIKE SPECIALIZED CLUBS. THERE TO MAKE YOU A GREAT LEADER, BUT NOT TO BE USED ON EVERY HOLE. </a:t>
            </a:r>
            <a:endParaRPr lang="en-US" dirty="0"/>
          </a:p>
        </p:txBody>
      </p:sp>
      <p:sp>
        <p:nvSpPr>
          <p:cNvPr id="4" name="Slide Number Placeholder 3"/>
          <p:cNvSpPr>
            <a:spLocks noGrp="1"/>
          </p:cNvSpPr>
          <p:nvPr>
            <p:ph type="sldNum" sz="quarter" idx="10"/>
          </p:nvPr>
        </p:nvSpPr>
        <p:spPr/>
        <p:txBody>
          <a:bodyPr/>
          <a:lstStyle/>
          <a:p>
            <a:fld id="{8A09A7E3-4650-204B-9C4E-B99E6B21A338}" type="slidenum">
              <a:rPr lang="en-US" smtClean="0"/>
              <a:pPr/>
              <a:t>24</a:t>
            </a:fld>
            <a:endParaRPr lang="en-US"/>
          </a:p>
        </p:txBody>
      </p:sp>
    </p:spTree>
    <p:extLst>
      <p:ext uri="{BB962C8B-B14F-4D97-AF65-F5344CB8AC3E}">
        <p14:creationId xmlns:p14="http://schemas.microsoft.com/office/powerpoint/2010/main" val="3350592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Affiliative</a:t>
            </a:r>
            <a:r>
              <a:rPr lang="en-US" dirty="0" smtClean="0"/>
              <a:t>. In this case, this is a skilled person,</a:t>
            </a:r>
            <a:r>
              <a:rPr lang="en-US" baseline="0" dirty="0" smtClean="0"/>
              <a:t> but perhaps they are burnt out from the last time they had to do this task OR maybe the last one they did, they got some negative </a:t>
            </a:r>
            <a:r>
              <a:rPr lang="en-US" baseline="0" dirty="0" err="1" smtClean="0"/>
              <a:t>fedback</a:t>
            </a:r>
            <a:r>
              <a:rPr lang="en-US" baseline="0" dirty="0" smtClean="0"/>
              <a:t> on and are now not willing to take risks. As a leader, you need to see where they are and meet them with the </a:t>
            </a:r>
            <a:r>
              <a:rPr lang="en-US" baseline="0" dirty="0" err="1" smtClean="0"/>
              <a:t>affiliative</a:t>
            </a:r>
            <a:r>
              <a:rPr lang="en-US" baseline="0" dirty="0" smtClean="0"/>
              <a:t> style. Rebuild them with positive feedback, morale ./ relationship boosting interactions. </a:t>
            </a:r>
            <a:endParaRPr lang="en-US" dirty="0"/>
          </a:p>
        </p:txBody>
      </p:sp>
      <p:sp>
        <p:nvSpPr>
          <p:cNvPr id="4" name="Slide Number Placeholder 3"/>
          <p:cNvSpPr>
            <a:spLocks noGrp="1"/>
          </p:cNvSpPr>
          <p:nvPr>
            <p:ph type="sldNum" sz="quarter" idx="10"/>
          </p:nvPr>
        </p:nvSpPr>
        <p:spPr/>
        <p:txBody>
          <a:bodyPr/>
          <a:lstStyle/>
          <a:p>
            <a:fld id="{8A09A7E3-4650-204B-9C4E-B99E6B21A338}" type="slidenum">
              <a:rPr lang="en-US" smtClean="0"/>
              <a:pPr/>
              <a:t>27</a:t>
            </a:fld>
            <a:endParaRPr lang="en-US"/>
          </a:p>
        </p:txBody>
      </p:sp>
    </p:spTree>
    <p:extLst>
      <p:ext uri="{BB962C8B-B14F-4D97-AF65-F5344CB8AC3E}">
        <p14:creationId xmlns:p14="http://schemas.microsoft.com/office/powerpoint/2010/main" val="3088031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be a hard one for people to see, but this is meant to be an example</a:t>
            </a:r>
            <a:r>
              <a:rPr lang="en-US" baseline="0" dirty="0" smtClean="0"/>
              <a:t> of low skill/low I(maybe high) will. Paul is a technical expert but new to managing people and it sounds like he has no idea where to start (but does on the project so rather than involve </a:t>
            </a:r>
            <a:r>
              <a:rPr lang="en-US" baseline="0" dirty="0" err="1" smtClean="0"/>
              <a:t>othershe</a:t>
            </a:r>
            <a:r>
              <a:rPr lang="en-US" baseline="0" dirty="0" smtClean="0"/>
              <a:t> just dove right in). If you play it to the ‘low will’, you want people to take about how maybe given </a:t>
            </a:r>
            <a:r>
              <a:rPr lang="en-US" baseline="0" dirty="0" err="1" smtClean="0"/>
              <a:t>paul</a:t>
            </a:r>
            <a:r>
              <a:rPr lang="en-US" baseline="0" dirty="0" smtClean="0"/>
              <a:t>;’s </a:t>
            </a:r>
            <a:r>
              <a:rPr lang="en-US" baseline="0" dirty="0" err="1" smtClean="0"/>
              <a:t>techincal</a:t>
            </a:r>
            <a:r>
              <a:rPr lang="en-US" baseline="0" dirty="0" smtClean="0"/>
              <a:t> </a:t>
            </a:r>
            <a:r>
              <a:rPr lang="en-US" baseline="0" dirty="0" err="1" smtClean="0"/>
              <a:t>strnghts</a:t>
            </a:r>
            <a:r>
              <a:rPr lang="en-US" baseline="0" dirty="0" smtClean="0"/>
              <a:t> he needs some good direction as to how to lead the people in the project. As his manager, you need to give him some clear instructions as to how he should thinking about managing others. If you choose to take this to the low skill .high will, then coaching is the answer. How can we as managers engage </a:t>
            </a:r>
            <a:r>
              <a:rPr lang="en-US" baseline="0" dirty="0" err="1" smtClean="0"/>
              <a:t>paul</a:t>
            </a:r>
            <a:r>
              <a:rPr lang="en-US" baseline="0" dirty="0" smtClean="0"/>
              <a:t> in helping him learn how to </a:t>
            </a:r>
            <a:r>
              <a:rPr lang="en-US" baseline="0" dirty="0" err="1" smtClean="0"/>
              <a:t>manges</a:t>
            </a:r>
            <a:r>
              <a:rPr lang="en-US" baseline="0" dirty="0" smtClean="0"/>
              <a:t> others – ask questions: </a:t>
            </a:r>
            <a:r>
              <a:rPr lang="en-US" baseline="0" dirty="0" err="1" smtClean="0"/>
              <a:t>paul</a:t>
            </a:r>
            <a:r>
              <a:rPr lang="en-US" baseline="0" dirty="0" smtClean="0"/>
              <a:t>, how will you involve the team, what kinds of meetings will you have, how will you think about delegating tasks, how can I help you</a:t>
            </a:r>
            <a:endParaRPr lang="en-US" dirty="0"/>
          </a:p>
        </p:txBody>
      </p:sp>
      <p:sp>
        <p:nvSpPr>
          <p:cNvPr id="4" name="Slide Number Placeholder 3"/>
          <p:cNvSpPr>
            <a:spLocks noGrp="1"/>
          </p:cNvSpPr>
          <p:nvPr>
            <p:ph type="sldNum" sz="quarter" idx="10"/>
          </p:nvPr>
        </p:nvSpPr>
        <p:spPr/>
        <p:txBody>
          <a:bodyPr/>
          <a:lstStyle/>
          <a:p>
            <a:fld id="{8A09A7E3-4650-204B-9C4E-B99E6B21A338}" type="slidenum">
              <a:rPr lang="en-US" smtClean="0"/>
              <a:pPr/>
              <a:t>28</a:t>
            </a:fld>
            <a:endParaRPr lang="en-US"/>
          </a:p>
        </p:txBody>
      </p:sp>
    </p:spTree>
    <p:extLst>
      <p:ext uri="{BB962C8B-B14F-4D97-AF65-F5344CB8AC3E}">
        <p14:creationId xmlns:p14="http://schemas.microsoft.com/office/powerpoint/2010/main" val="276839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A QUOTE OR A PERSONAL REFLECTION?</a:t>
            </a:r>
            <a:r>
              <a:rPr lang="en-US" baseline="0" dirty="0" smtClean="0"/>
              <a:t> IF IT</a:t>
            </a:r>
            <a:r>
              <a:rPr lang="fr-FR" baseline="0" dirty="0" smtClean="0"/>
              <a:t>’</a:t>
            </a:r>
            <a:r>
              <a:rPr lang="en-US" baseline="0" dirty="0" smtClean="0"/>
              <a:t>S A QUOTE, YOU SHOULD SOURCE IT. IF IT</a:t>
            </a:r>
            <a:r>
              <a:rPr lang="fr-FR" baseline="0" dirty="0" smtClean="0"/>
              <a:t>’</a:t>
            </a:r>
            <a:r>
              <a:rPr lang="en-US" baseline="0" dirty="0" smtClean="0"/>
              <a:t>S A REFLECTION, I WOULD ADD IT TO YOUR NOTES AND END ON A REAL QUOTE FROM SOMEONE. </a:t>
            </a:r>
            <a:endParaRPr lang="en-US" dirty="0"/>
          </a:p>
        </p:txBody>
      </p:sp>
      <p:sp>
        <p:nvSpPr>
          <p:cNvPr id="4" name="Slide Number Placeholder 3"/>
          <p:cNvSpPr>
            <a:spLocks noGrp="1"/>
          </p:cNvSpPr>
          <p:nvPr>
            <p:ph type="sldNum" sz="quarter" idx="10"/>
          </p:nvPr>
        </p:nvSpPr>
        <p:spPr/>
        <p:txBody>
          <a:bodyPr/>
          <a:lstStyle/>
          <a:p>
            <a:fld id="{8A09A7E3-4650-204B-9C4E-B99E6B21A338}" type="slidenum">
              <a:rPr lang="en-US" smtClean="0"/>
              <a:pPr/>
              <a:t>29</a:t>
            </a:fld>
            <a:endParaRPr lang="en-US"/>
          </a:p>
        </p:txBody>
      </p:sp>
    </p:spTree>
    <p:extLst>
      <p:ext uri="{BB962C8B-B14F-4D97-AF65-F5344CB8AC3E}">
        <p14:creationId xmlns:p14="http://schemas.microsoft.com/office/powerpoint/2010/main" val="76298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a:t>
            </a:r>
            <a:r>
              <a:rPr lang="en-US" dirty="0" err="1" smtClean="0"/>
              <a:t>Maxweil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A09A7E3-4650-204B-9C4E-B99E6B21A338}" type="slidenum">
              <a:rPr lang="en-US" smtClean="0"/>
              <a:pPr/>
              <a:t>4</a:t>
            </a:fld>
            <a:endParaRPr lang="en-US"/>
          </a:p>
        </p:txBody>
      </p:sp>
    </p:spTree>
    <p:extLst>
      <p:ext uri="{BB962C8B-B14F-4D97-AF65-F5344CB8AC3E}">
        <p14:creationId xmlns:p14="http://schemas.microsoft.com/office/powerpoint/2010/main" val="2846695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r>
              <a:rPr lang="en-US" baseline="0" dirty="0" smtClean="0"/>
              <a:t> on:</a:t>
            </a:r>
          </a:p>
          <a:p>
            <a:pPr marL="228600" indent="-228600">
              <a:buAutoNum type="arabicPeriod"/>
            </a:pPr>
            <a:r>
              <a:rPr lang="en-US" baseline="0" dirty="0" smtClean="0"/>
              <a:t>Art – its not a science and like beauty, leadership is in the eye of the beholder</a:t>
            </a:r>
          </a:p>
          <a:p>
            <a:pPr marL="228600" indent="-228600">
              <a:buAutoNum type="arabicPeriod"/>
            </a:pPr>
            <a:r>
              <a:rPr lang="en-US" baseline="0" dirty="0" smtClean="0"/>
              <a:t>Influence – leadership is about influencing, not dictating outcomes</a:t>
            </a:r>
          </a:p>
          <a:p>
            <a:pPr marL="228600" indent="-228600">
              <a:buAutoNum type="arabicPeriod"/>
            </a:pPr>
            <a:r>
              <a:rPr lang="en-US" baseline="0" dirty="0" smtClean="0"/>
              <a:t>Action – leaders get things done through others</a:t>
            </a:r>
            <a:endParaRPr lang="en-US" dirty="0"/>
          </a:p>
        </p:txBody>
      </p:sp>
      <p:sp>
        <p:nvSpPr>
          <p:cNvPr id="4" name="Slide Number Placeholder 3"/>
          <p:cNvSpPr>
            <a:spLocks noGrp="1"/>
          </p:cNvSpPr>
          <p:nvPr>
            <p:ph type="sldNum" sz="quarter" idx="10"/>
          </p:nvPr>
        </p:nvSpPr>
        <p:spPr/>
        <p:txBody>
          <a:bodyPr/>
          <a:lstStyle/>
          <a:p>
            <a:fld id="{8A09A7E3-4650-204B-9C4E-B99E6B21A338}" type="slidenum">
              <a:rPr lang="en-US" smtClean="0"/>
              <a:pPr/>
              <a:t>5</a:t>
            </a:fld>
            <a:endParaRPr lang="en-US"/>
          </a:p>
        </p:txBody>
      </p:sp>
    </p:spTree>
    <p:extLst>
      <p:ext uri="{BB962C8B-B14F-4D97-AF65-F5344CB8AC3E}">
        <p14:creationId xmlns:p14="http://schemas.microsoft.com/office/powerpoint/2010/main" val="247988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Accurate self assessment: knowing your values and strengths): Warren Buffet was asked to speak to a group of university students.  He told them that there was really no difference between them and him.  Hearing this from one of the world</a:t>
            </a:r>
            <a:r>
              <a:rPr lang="ja-JP" altLang="en-US" sz="1200" dirty="0" smtClean="0">
                <a:latin typeface="Arial"/>
              </a:rPr>
              <a:t>’</a:t>
            </a:r>
            <a:r>
              <a:rPr lang="en-US" sz="1200" dirty="0" smtClean="0"/>
              <a:t>s richest men, the students (who could barely cover their phone bills) laughed.  He continued, </a:t>
            </a:r>
            <a:r>
              <a:rPr lang="ja-JP" altLang="en-US" sz="1200" dirty="0" smtClean="0">
                <a:latin typeface="Arial"/>
              </a:rPr>
              <a:t>“</a:t>
            </a:r>
            <a:r>
              <a:rPr lang="en-US" sz="1200" dirty="0" smtClean="0"/>
              <a:t>I may have a little more money than you, but if there is any difference, it might be this – I get up every morning, and have an opportunity to do what I love the most – analyze markets and individual companies.  If there is anything you can learn from me, this is it!</a:t>
            </a:r>
            <a:r>
              <a:rPr lang="ja-JP" altLang="en-US" sz="1200" dirty="0" smtClean="0">
                <a:latin typeface="Arial"/>
              </a:rPr>
              <a:t>”</a:t>
            </a:r>
            <a:r>
              <a:rPr lang="en-US" sz="1200" dirty="0" smtClean="0"/>
              <a:t>  He was so aware of what he really loved, that is he made his interest the centerpiece of his whole professional career. Winston Churchill, Mother Teresa and many others are examples of people who used the knowledge of self awareness and built their lives around what was most important to them. More modern examples are people such as Bono and Oprah Winfrey.  Ask the participants if they know anyone who they believe does what they value / enjoy most?</a:t>
            </a:r>
            <a:endParaRPr lang="en-US" sz="1200" b="1" dirty="0" smtClean="0"/>
          </a:p>
          <a:p>
            <a:endParaRPr lang="en-US" sz="1200" b="1" dirty="0" smtClean="0"/>
          </a:p>
          <a:p>
            <a:r>
              <a:rPr lang="en-US" sz="1200" b="1" dirty="0" smtClean="0"/>
              <a:t> Self Management –</a:t>
            </a:r>
            <a:r>
              <a:rPr lang="en-US" sz="1200" dirty="0" smtClean="0"/>
              <a:t>Self Management is what you do with the knowledge of self awareness: A deeper knowledge of your values, strengths and weaknesses guides your actions. Being aware of your own emotions as they happen gives you the opportunity to do something with them and to positively direct your </a:t>
            </a:r>
            <a:r>
              <a:rPr lang="en-US" sz="1200" dirty="0" err="1" smtClean="0"/>
              <a:t>behaviour</a:t>
            </a:r>
            <a:r>
              <a:rPr lang="en-US" sz="1200" dirty="0" smtClean="0"/>
              <a:t>.  If you know what stimulus tends to get you upset and angry, you might be able to redirect your </a:t>
            </a:r>
            <a:r>
              <a:rPr lang="en-US" sz="1200" dirty="0" err="1" smtClean="0"/>
              <a:t>behaviour</a:t>
            </a:r>
            <a:r>
              <a:rPr lang="en-US" sz="1200" dirty="0" smtClean="0"/>
              <a:t> the next time you experience that stimulus.</a:t>
            </a:r>
          </a:p>
          <a:p>
            <a:r>
              <a:rPr lang="en-US" sz="1200" dirty="0" smtClean="0"/>
              <a:t>Example 1: Provide a story depicting someone who was so aware of their deeply held values that they knew exactly what to do in a difficult situation. </a:t>
            </a:r>
          </a:p>
          <a:p>
            <a:r>
              <a:rPr lang="en-US" sz="1200" dirty="0" smtClean="0"/>
              <a:t>Example 2: Provide a story to show how awareness of own emotions, or the lack of them can affect </a:t>
            </a:r>
            <a:r>
              <a:rPr lang="en-US" sz="1200" dirty="0" err="1" smtClean="0"/>
              <a:t>behaviour</a:t>
            </a:r>
            <a:endParaRPr lang="en-US" dirty="0"/>
          </a:p>
        </p:txBody>
      </p:sp>
      <p:sp>
        <p:nvSpPr>
          <p:cNvPr id="4" name="Slide Number Placeholder 3"/>
          <p:cNvSpPr>
            <a:spLocks noGrp="1"/>
          </p:cNvSpPr>
          <p:nvPr>
            <p:ph type="sldNum" sz="quarter" idx="10"/>
          </p:nvPr>
        </p:nvSpPr>
        <p:spPr/>
        <p:txBody>
          <a:bodyPr/>
          <a:lstStyle/>
          <a:p>
            <a:fld id="{8A09A7E3-4650-204B-9C4E-B99E6B21A338}" type="slidenum">
              <a:rPr lang="en-US" smtClean="0"/>
              <a:pPr/>
              <a:t>7</a:t>
            </a:fld>
            <a:endParaRPr lang="en-US"/>
          </a:p>
        </p:txBody>
      </p:sp>
    </p:spTree>
    <p:extLst>
      <p:ext uri="{BB962C8B-B14F-4D97-AF65-F5344CB8AC3E}">
        <p14:creationId xmlns:p14="http://schemas.microsoft.com/office/powerpoint/2010/main" val="226539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(1/31/14 21:40) -----</a:t>
            </a:r>
          </a:p>
          <a:p>
            <a:r>
              <a:rPr lang="en-US"/>
              <a:t>here show video</a:t>
            </a:r>
          </a:p>
        </p:txBody>
      </p:sp>
      <p:sp>
        <p:nvSpPr>
          <p:cNvPr id="4" name="Slide Number Placeholder 3"/>
          <p:cNvSpPr>
            <a:spLocks noGrp="1"/>
          </p:cNvSpPr>
          <p:nvPr>
            <p:ph type="sldNum" sz="quarter" idx="10"/>
          </p:nvPr>
        </p:nvSpPr>
        <p:spPr/>
        <p:txBody>
          <a:bodyPr/>
          <a:lstStyle/>
          <a:p>
            <a:pPr>
              <a:defRPr/>
            </a:pPr>
            <a:fld id="{469359B0-2BCB-4C57-B975-B9009EDD6F9C}" type="slidenum">
              <a:rPr lang="en-US" smtClean="0"/>
              <a:pPr>
                <a:defRPr/>
              </a:pPr>
              <a:t>8</a:t>
            </a:fld>
            <a:endParaRPr lang="en-US"/>
          </a:p>
        </p:txBody>
      </p:sp>
    </p:spTree>
    <p:extLst>
      <p:ext uri="{BB962C8B-B14F-4D97-AF65-F5344CB8AC3E}">
        <p14:creationId xmlns:p14="http://schemas.microsoft.com/office/powerpoint/2010/main" val="359548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Social Awareness is about picking up on the needs and emotions in other people.</a:t>
            </a:r>
          </a:p>
          <a:p>
            <a:r>
              <a:rPr lang="en-US" sz="1200" dirty="0" smtClean="0"/>
              <a:t>Are we able to see the emotions behind a person</a:t>
            </a:r>
            <a:r>
              <a:rPr lang="ja-JP" altLang="en-US" sz="1200" dirty="0" smtClean="0">
                <a:latin typeface="Arial"/>
              </a:rPr>
              <a:t>’</a:t>
            </a:r>
            <a:r>
              <a:rPr lang="en-US" sz="1200" dirty="0" smtClean="0"/>
              <a:t>s stance in meetings?</a:t>
            </a:r>
          </a:p>
          <a:p>
            <a:r>
              <a:rPr lang="en-US" sz="1200" dirty="0" smtClean="0"/>
              <a:t>Do we understand people from different cultures? How diverse is our own growing-up experience?</a:t>
            </a:r>
          </a:p>
          <a:p>
            <a:r>
              <a:rPr lang="en-US" sz="1200" dirty="0" smtClean="0"/>
              <a:t>Being sensitive and aware of other</a:t>
            </a:r>
            <a:r>
              <a:rPr lang="ja-JP" altLang="en-US" sz="1200" dirty="0" smtClean="0">
                <a:latin typeface="Arial"/>
              </a:rPr>
              <a:t>’</a:t>
            </a:r>
            <a:r>
              <a:rPr lang="en-US" sz="1200" dirty="0" smtClean="0"/>
              <a:t>s difference and resisting the urge to stereotype is important and people who are successful at this allow themselves the opportunity to learn from others rather than judging or turning a blind eye to differences.</a:t>
            </a:r>
          </a:p>
          <a:p>
            <a:endParaRPr lang="en-US" sz="1200" b="1" dirty="0" smtClean="0"/>
          </a:p>
          <a:p>
            <a:r>
              <a:rPr lang="en-US" sz="1200" b="1" dirty="0" smtClean="0"/>
              <a:t>Relationship Management –</a:t>
            </a:r>
            <a:r>
              <a:rPr lang="en-US" sz="1200" dirty="0" smtClean="0"/>
              <a:t>Relationship Management is where it all comes to bear.  It is about using all the knowledge of the first three concepts to manage interactions successfully.</a:t>
            </a:r>
          </a:p>
          <a:p>
            <a:endParaRPr lang="en-US" dirty="0"/>
          </a:p>
        </p:txBody>
      </p:sp>
      <p:sp>
        <p:nvSpPr>
          <p:cNvPr id="4" name="Slide Number Placeholder 3"/>
          <p:cNvSpPr>
            <a:spLocks noGrp="1"/>
          </p:cNvSpPr>
          <p:nvPr>
            <p:ph type="sldNum" sz="quarter" idx="10"/>
          </p:nvPr>
        </p:nvSpPr>
        <p:spPr/>
        <p:txBody>
          <a:bodyPr/>
          <a:lstStyle/>
          <a:p>
            <a:fld id="{8A09A7E3-4650-204B-9C4E-B99E6B21A338}" type="slidenum">
              <a:rPr lang="en-US" smtClean="0"/>
              <a:pPr/>
              <a:t>9</a:t>
            </a:fld>
            <a:endParaRPr lang="en-US"/>
          </a:p>
        </p:txBody>
      </p:sp>
    </p:spTree>
    <p:extLst>
      <p:ext uri="{BB962C8B-B14F-4D97-AF65-F5344CB8AC3E}">
        <p14:creationId xmlns:p14="http://schemas.microsoft.com/office/powerpoint/2010/main" val="28511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E1</a:t>
            </a:r>
            <a:r>
              <a:rPr lang="en-US" baseline="0" dirty="0" smtClean="0"/>
              <a:t> had a difficult childhood to say the least. Her ascendancy to the throne was after her half sister Mary who continued the religious policies set by their father, Henry VIII which tore the country apart. She was the monarch who brought peace between Catholics and protestants. </a:t>
            </a:r>
          </a:p>
          <a:p>
            <a:endParaRPr lang="en-US" baseline="0" dirty="0" smtClean="0"/>
          </a:p>
          <a:p>
            <a:r>
              <a:rPr lang="en-US" baseline="0" dirty="0" smtClean="0"/>
              <a:t>One of my favorite stories about her is that when the Spanish Armada was at their shores Eliz suited up in armor, went to the front line and gave a rousing speech to the troops.</a:t>
            </a:r>
            <a:endParaRPr lang="en-US" dirty="0"/>
          </a:p>
        </p:txBody>
      </p:sp>
      <p:sp>
        <p:nvSpPr>
          <p:cNvPr id="4" name="Slide Number Placeholder 3"/>
          <p:cNvSpPr>
            <a:spLocks noGrp="1"/>
          </p:cNvSpPr>
          <p:nvPr>
            <p:ph type="sldNum" sz="quarter" idx="10"/>
          </p:nvPr>
        </p:nvSpPr>
        <p:spPr/>
        <p:txBody>
          <a:bodyPr/>
          <a:lstStyle/>
          <a:p>
            <a:fld id="{8A09A7E3-4650-204B-9C4E-B99E6B21A338}" type="slidenum">
              <a:rPr lang="en-US" smtClean="0"/>
              <a:pPr/>
              <a:t>12</a:t>
            </a:fld>
            <a:endParaRPr lang="en-US"/>
          </a:p>
        </p:txBody>
      </p:sp>
    </p:spTree>
    <p:extLst>
      <p:ext uri="{BB962C8B-B14F-4D97-AF65-F5344CB8AC3E}">
        <p14:creationId xmlns:p14="http://schemas.microsoft.com/office/powerpoint/2010/main" val="30919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leaders have to make tough choices. </a:t>
            </a:r>
            <a:endParaRPr lang="en-US" dirty="0"/>
          </a:p>
        </p:txBody>
      </p:sp>
      <p:sp>
        <p:nvSpPr>
          <p:cNvPr id="4" name="Slide Number Placeholder 3"/>
          <p:cNvSpPr>
            <a:spLocks noGrp="1"/>
          </p:cNvSpPr>
          <p:nvPr>
            <p:ph type="sldNum" sz="quarter" idx="10"/>
          </p:nvPr>
        </p:nvSpPr>
        <p:spPr/>
        <p:txBody>
          <a:bodyPr/>
          <a:lstStyle/>
          <a:p>
            <a:fld id="{8A09A7E3-4650-204B-9C4E-B99E6B21A338}" type="slidenum">
              <a:rPr lang="en-US" smtClean="0"/>
              <a:pPr/>
              <a:t>14</a:t>
            </a:fld>
            <a:endParaRPr lang="en-US"/>
          </a:p>
        </p:txBody>
      </p:sp>
    </p:spTree>
    <p:extLst>
      <p:ext uri="{BB962C8B-B14F-4D97-AF65-F5344CB8AC3E}">
        <p14:creationId xmlns:p14="http://schemas.microsoft.com/office/powerpoint/2010/main" val="3232158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Altho</a:t>
            </a:r>
            <a:r>
              <a:rPr lang="en-US" dirty="0" smtClean="0"/>
              <a:t> he died in 1999 there are still employees who remember him</a:t>
            </a:r>
            <a:r>
              <a:rPr lang="en-US" baseline="0" dirty="0" smtClean="0"/>
              <a:t> and revere him. </a:t>
            </a:r>
            <a:endParaRPr lang="en-US" dirty="0"/>
          </a:p>
        </p:txBody>
      </p:sp>
      <p:sp>
        <p:nvSpPr>
          <p:cNvPr id="4" name="Slide Number Placeholder 3"/>
          <p:cNvSpPr>
            <a:spLocks noGrp="1"/>
          </p:cNvSpPr>
          <p:nvPr>
            <p:ph type="sldNum" sz="quarter" idx="10"/>
          </p:nvPr>
        </p:nvSpPr>
        <p:spPr/>
        <p:txBody>
          <a:bodyPr/>
          <a:lstStyle/>
          <a:p>
            <a:fld id="{8A09A7E3-4650-204B-9C4E-B99E6B21A338}" type="slidenum">
              <a:rPr lang="en-US" smtClean="0"/>
              <a:pPr/>
              <a:t>15</a:t>
            </a:fld>
            <a:endParaRPr lang="en-US"/>
          </a:p>
        </p:txBody>
      </p:sp>
    </p:spTree>
    <p:extLst>
      <p:ext uri="{BB962C8B-B14F-4D97-AF65-F5344CB8AC3E}">
        <p14:creationId xmlns:p14="http://schemas.microsoft.com/office/powerpoint/2010/main" val="129563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32643F-66BF-48BF-B948-17175956F14A}" type="slidenum">
              <a:rPr lang="en-US"/>
              <a:pPr>
                <a:defRPr/>
              </a:pPr>
              <a:t>‹#›</a:t>
            </a:fld>
            <a:endParaRPr lang="en-US"/>
          </a:p>
        </p:txBody>
      </p:sp>
    </p:spTree>
    <p:extLst>
      <p:ext uri="{BB962C8B-B14F-4D97-AF65-F5344CB8AC3E}">
        <p14:creationId xmlns:p14="http://schemas.microsoft.com/office/powerpoint/2010/main" val="294970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38553C-CCDB-4890-A764-B0A12A1B843E}" type="slidenum">
              <a:rPr lang="en-US"/>
              <a:pPr>
                <a:defRPr/>
              </a:pPr>
              <a:t>‹#›</a:t>
            </a:fld>
            <a:endParaRPr lang="en-US"/>
          </a:p>
        </p:txBody>
      </p:sp>
    </p:spTree>
    <p:extLst>
      <p:ext uri="{BB962C8B-B14F-4D97-AF65-F5344CB8AC3E}">
        <p14:creationId xmlns:p14="http://schemas.microsoft.com/office/powerpoint/2010/main" val="1344593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5533B-5192-4971-ABCE-6677F92539ED}" type="slidenum">
              <a:rPr lang="en-US"/>
              <a:pPr>
                <a:defRPr/>
              </a:pPr>
              <a:t>‹#›</a:t>
            </a:fld>
            <a:endParaRPr lang="en-US"/>
          </a:p>
        </p:txBody>
      </p:sp>
    </p:spTree>
    <p:extLst>
      <p:ext uri="{BB962C8B-B14F-4D97-AF65-F5344CB8AC3E}">
        <p14:creationId xmlns:p14="http://schemas.microsoft.com/office/powerpoint/2010/main" val="1445190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64862F5-DAE7-4E89-A1BF-737B4FFABA6D}" type="slidenum">
              <a:rPr lang="en-US"/>
              <a:pPr>
                <a:defRPr/>
              </a:pPr>
              <a:t>‹#›</a:t>
            </a:fld>
            <a:endParaRPr lang="en-US"/>
          </a:p>
        </p:txBody>
      </p:sp>
    </p:spTree>
    <p:extLst>
      <p:ext uri="{BB962C8B-B14F-4D97-AF65-F5344CB8AC3E}">
        <p14:creationId xmlns:p14="http://schemas.microsoft.com/office/powerpoint/2010/main" val="481209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6FFE8D-28C6-4EAB-9086-DEDE40B0C3ED}" type="slidenum">
              <a:rPr lang="en-US"/>
              <a:pPr>
                <a:defRPr/>
              </a:pPr>
              <a:t>‹#›</a:t>
            </a:fld>
            <a:endParaRPr lang="en-US"/>
          </a:p>
        </p:txBody>
      </p:sp>
    </p:spTree>
    <p:extLst>
      <p:ext uri="{BB962C8B-B14F-4D97-AF65-F5344CB8AC3E}">
        <p14:creationId xmlns:p14="http://schemas.microsoft.com/office/powerpoint/2010/main" val="1746334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BB4D57-2BAE-4929-B4B9-60662AE75993}" type="slidenum">
              <a:rPr lang="en-US"/>
              <a:pPr>
                <a:defRPr/>
              </a:pPr>
              <a:t>‹#›</a:t>
            </a:fld>
            <a:endParaRPr lang="en-US"/>
          </a:p>
        </p:txBody>
      </p:sp>
    </p:spTree>
    <p:extLst>
      <p:ext uri="{BB962C8B-B14F-4D97-AF65-F5344CB8AC3E}">
        <p14:creationId xmlns:p14="http://schemas.microsoft.com/office/powerpoint/2010/main" val="1876790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E38AB2-C2E5-47C2-9021-A39536970592}" type="slidenum">
              <a:rPr lang="en-US"/>
              <a:pPr>
                <a:defRPr/>
              </a:pPr>
              <a:t>‹#›</a:t>
            </a:fld>
            <a:endParaRPr lang="en-US"/>
          </a:p>
        </p:txBody>
      </p:sp>
    </p:spTree>
    <p:extLst>
      <p:ext uri="{BB962C8B-B14F-4D97-AF65-F5344CB8AC3E}">
        <p14:creationId xmlns:p14="http://schemas.microsoft.com/office/powerpoint/2010/main" val="2279179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410200" y="1600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410200" y="3733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AD9D524-83E0-4647-9A5F-A59EDBA7DB06}" type="slidenum">
              <a:rPr lang="en-US"/>
              <a:pPr>
                <a:defRPr/>
              </a:pPr>
              <a:t>‹#›</a:t>
            </a:fld>
            <a:endParaRPr lang="en-US"/>
          </a:p>
        </p:txBody>
      </p:sp>
    </p:spTree>
    <p:extLst>
      <p:ext uri="{BB962C8B-B14F-4D97-AF65-F5344CB8AC3E}">
        <p14:creationId xmlns:p14="http://schemas.microsoft.com/office/powerpoint/2010/main" val="91983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775D0E-8E83-4D77-8628-71665360E101}" type="slidenum">
              <a:rPr lang="en-US"/>
              <a:pPr>
                <a:defRPr/>
              </a:pPr>
              <a:t>‹#›</a:t>
            </a:fld>
            <a:endParaRPr lang="en-US"/>
          </a:p>
        </p:txBody>
      </p:sp>
    </p:spTree>
    <p:extLst>
      <p:ext uri="{BB962C8B-B14F-4D97-AF65-F5344CB8AC3E}">
        <p14:creationId xmlns:p14="http://schemas.microsoft.com/office/powerpoint/2010/main" val="335616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9F9FA1-7386-47DF-A883-0CD588035D73}" type="slidenum">
              <a:rPr lang="en-US"/>
              <a:pPr>
                <a:defRPr/>
              </a:pPr>
              <a:t>‹#›</a:t>
            </a:fld>
            <a:endParaRPr lang="en-US"/>
          </a:p>
        </p:txBody>
      </p:sp>
    </p:spTree>
    <p:extLst>
      <p:ext uri="{BB962C8B-B14F-4D97-AF65-F5344CB8AC3E}">
        <p14:creationId xmlns:p14="http://schemas.microsoft.com/office/powerpoint/2010/main" val="1666136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989462-7119-4E5E-A92F-B3E1D969A872}" type="slidenum">
              <a:rPr lang="en-US"/>
              <a:pPr>
                <a:defRPr/>
              </a:pPr>
              <a:t>‹#›</a:t>
            </a:fld>
            <a:endParaRPr lang="en-US"/>
          </a:p>
        </p:txBody>
      </p:sp>
    </p:spTree>
    <p:extLst>
      <p:ext uri="{BB962C8B-B14F-4D97-AF65-F5344CB8AC3E}">
        <p14:creationId xmlns:p14="http://schemas.microsoft.com/office/powerpoint/2010/main" val="397628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E15345-26CC-4582-89C2-017D17683D08}" type="slidenum">
              <a:rPr lang="en-US"/>
              <a:pPr>
                <a:defRPr/>
              </a:pPr>
              <a:t>‹#›</a:t>
            </a:fld>
            <a:endParaRPr lang="en-US"/>
          </a:p>
        </p:txBody>
      </p:sp>
    </p:spTree>
    <p:extLst>
      <p:ext uri="{BB962C8B-B14F-4D97-AF65-F5344CB8AC3E}">
        <p14:creationId xmlns:p14="http://schemas.microsoft.com/office/powerpoint/2010/main" val="103368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04F273-B205-4FD8-BA33-0B6B3B68FD3A}" type="slidenum">
              <a:rPr lang="en-US"/>
              <a:pPr>
                <a:defRPr/>
              </a:pPr>
              <a:t>‹#›</a:t>
            </a:fld>
            <a:endParaRPr lang="en-US"/>
          </a:p>
        </p:txBody>
      </p:sp>
    </p:spTree>
    <p:extLst>
      <p:ext uri="{BB962C8B-B14F-4D97-AF65-F5344CB8AC3E}">
        <p14:creationId xmlns:p14="http://schemas.microsoft.com/office/powerpoint/2010/main" val="58495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2D89D7-B386-4E31-B5BA-EFE520FAD442}" type="slidenum">
              <a:rPr lang="en-US"/>
              <a:pPr>
                <a:defRPr/>
              </a:pPr>
              <a:t>‹#›</a:t>
            </a:fld>
            <a:endParaRPr lang="en-US"/>
          </a:p>
        </p:txBody>
      </p:sp>
    </p:spTree>
    <p:extLst>
      <p:ext uri="{BB962C8B-B14F-4D97-AF65-F5344CB8AC3E}">
        <p14:creationId xmlns:p14="http://schemas.microsoft.com/office/powerpoint/2010/main" val="153704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7ACA64-D7C4-4E04-AD78-8FB76C335DDB}" type="slidenum">
              <a:rPr lang="en-US"/>
              <a:pPr>
                <a:defRPr/>
              </a:pPr>
              <a:t>‹#›</a:t>
            </a:fld>
            <a:endParaRPr lang="en-US"/>
          </a:p>
        </p:txBody>
      </p:sp>
    </p:spTree>
    <p:extLst>
      <p:ext uri="{BB962C8B-B14F-4D97-AF65-F5344CB8AC3E}">
        <p14:creationId xmlns:p14="http://schemas.microsoft.com/office/powerpoint/2010/main" val="308733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63B093-3E36-4863-A964-335B13708840}" type="slidenum">
              <a:rPr lang="en-US"/>
              <a:pPr>
                <a:defRPr/>
              </a:pPr>
              <a:t>‹#›</a:t>
            </a:fld>
            <a:endParaRPr lang="en-US"/>
          </a:p>
        </p:txBody>
      </p:sp>
    </p:spTree>
    <p:extLst>
      <p:ext uri="{BB962C8B-B14F-4D97-AF65-F5344CB8AC3E}">
        <p14:creationId xmlns:p14="http://schemas.microsoft.com/office/powerpoint/2010/main" val="319318603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21"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vmlDrawing" Target="../drawings/vmlDrawing1.vml"/><Relationship Id="rId19" Type="http://schemas.openxmlformats.org/officeDocument/2006/relationships/oleObject" Target="../embeddings/oleObject1.bin"/><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600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a:defRPr/>
            </a:pPr>
            <a:fld id="{506C1665-FDC1-4612-A4AC-35FE3571A696}" type="slidenum">
              <a:rPr lang="en-US"/>
              <a:pPr>
                <a:defRPr/>
              </a:pPr>
              <a:t>‹#›</a:t>
            </a:fld>
            <a:endParaRPr lang="en-US"/>
          </a:p>
        </p:txBody>
      </p:sp>
      <p:graphicFrame>
        <p:nvGraphicFramePr>
          <p:cNvPr id="1031" name="Object 7"/>
          <p:cNvGraphicFramePr>
            <a:graphicFrameLocks noChangeAspect="1"/>
          </p:cNvGraphicFramePr>
          <p:nvPr userDrawn="1"/>
        </p:nvGraphicFramePr>
        <p:xfrm>
          <a:off x="0" y="914400"/>
          <a:ext cx="1295400" cy="5943600"/>
        </p:xfrm>
        <a:graphic>
          <a:graphicData uri="http://schemas.openxmlformats.org/presentationml/2006/ole">
            <mc:AlternateContent xmlns:mc="http://schemas.openxmlformats.org/markup-compatibility/2006">
              <mc:Choice xmlns:v="urn:schemas-microsoft-com:vml" Requires="v">
                <p:oleObj spid="_x0000_s1051" name="Image" r:id="rId19" imgW="1726984" imgH="7923810" progId="">
                  <p:embed/>
                </p:oleObj>
              </mc:Choice>
              <mc:Fallback>
                <p:oleObj name="Image" r:id="rId19" imgW="1726984" imgH="7923810" progId="">
                  <p:embed/>
                  <p:pic>
                    <p:nvPicPr>
                      <p:cNvPr id="0" name="Picture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914400"/>
                        <a:ext cx="1295400" cy="5943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2" name="Line 8"/>
          <p:cNvSpPr>
            <a:spLocks noChangeShapeType="1"/>
          </p:cNvSpPr>
          <p:nvPr userDrawn="1"/>
        </p:nvSpPr>
        <p:spPr bwMode="auto">
          <a:xfrm>
            <a:off x="0" y="9144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3" name="Picture 9"/>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90488" y="304800"/>
            <a:ext cx="2195512"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 name="Text Box 10"/>
          <p:cNvSpPr txBox="1">
            <a:spLocks noChangeArrowheads="1"/>
          </p:cNvSpPr>
          <p:nvPr userDrawn="1"/>
        </p:nvSpPr>
        <p:spPr bwMode="auto">
          <a:xfrm>
            <a:off x="641350" y="6186488"/>
            <a:ext cx="153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defRPr/>
            </a:pPr>
            <a:r>
              <a:rPr lang="en-US" sz="1800" smtClean="0">
                <a:solidFill>
                  <a:schemeClr val="bg1"/>
                </a:solidFill>
                <a:latin typeface="Arial" charset="0"/>
              </a:rPr>
              <a:t>break</a:t>
            </a:r>
            <a:r>
              <a:rPr lang="en-US" sz="1800" smtClean="0">
                <a:solidFill>
                  <a:srgbClr val="CDDDEB"/>
                </a:solidFill>
                <a:latin typeface="Arial" charset="0"/>
              </a:rPr>
              <a:t>through</a:t>
            </a:r>
          </a:p>
        </p:txBody>
      </p:sp>
      <p:sp>
        <p:nvSpPr>
          <p:cNvPr id="1035" name="Rectangle 11"/>
          <p:cNvSpPr>
            <a:spLocks noChangeArrowheads="1"/>
          </p:cNvSpPr>
          <p:nvPr userDrawn="1"/>
        </p:nvSpPr>
        <p:spPr bwMode="auto">
          <a:xfrm>
            <a:off x="0" y="6248400"/>
            <a:ext cx="685800" cy="228600"/>
          </a:xfrm>
          <a:prstGeom prst="rect">
            <a:avLst/>
          </a:prstGeom>
          <a:solidFill>
            <a:schemeClr val="bg1">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r" rtl="0" eaLnBrk="0" fontAlgn="base" hangingPunct="0">
        <a:spcBef>
          <a:spcPct val="0"/>
        </a:spcBef>
        <a:spcAft>
          <a:spcPct val="0"/>
        </a:spcAft>
        <a:defRPr sz="3200">
          <a:solidFill>
            <a:schemeClr val="tx2"/>
          </a:solidFill>
          <a:latin typeface="Arial" charset="0"/>
          <a:ea typeface="+mj-ea"/>
          <a:cs typeface="+mj-cs"/>
        </a:defRPr>
      </a:lvl1pPr>
      <a:lvl2pPr algn="r" rtl="0" eaLnBrk="0" fontAlgn="base" hangingPunct="0">
        <a:spcBef>
          <a:spcPct val="0"/>
        </a:spcBef>
        <a:spcAft>
          <a:spcPct val="0"/>
        </a:spcAft>
        <a:defRPr sz="3200">
          <a:solidFill>
            <a:schemeClr val="tx2"/>
          </a:solidFill>
          <a:latin typeface="Arial" charset="0"/>
        </a:defRPr>
      </a:lvl2pPr>
      <a:lvl3pPr algn="r" rtl="0" eaLnBrk="0" fontAlgn="base" hangingPunct="0">
        <a:spcBef>
          <a:spcPct val="0"/>
        </a:spcBef>
        <a:spcAft>
          <a:spcPct val="0"/>
        </a:spcAft>
        <a:defRPr sz="3200">
          <a:solidFill>
            <a:schemeClr val="tx2"/>
          </a:solidFill>
          <a:latin typeface="Arial" charset="0"/>
        </a:defRPr>
      </a:lvl3pPr>
      <a:lvl4pPr algn="r" rtl="0" eaLnBrk="0" fontAlgn="base" hangingPunct="0">
        <a:spcBef>
          <a:spcPct val="0"/>
        </a:spcBef>
        <a:spcAft>
          <a:spcPct val="0"/>
        </a:spcAft>
        <a:defRPr sz="3200">
          <a:solidFill>
            <a:schemeClr val="tx2"/>
          </a:solidFill>
          <a:latin typeface="Arial" charset="0"/>
        </a:defRPr>
      </a:lvl4pPr>
      <a:lvl5pPr algn="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lr>
          <a:srgbClr val="99CCFF"/>
        </a:buClr>
        <a:buSzPct val="80000"/>
        <a:buChar char="•"/>
        <a:defRPr sz="2800">
          <a:solidFill>
            <a:srgbClr val="4D4D4D"/>
          </a:solidFill>
          <a:latin typeface="Arial" charset="0"/>
          <a:ea typeface="+mn-ea"/>
          <a:cs typeface="+mn-cs"/>
        </a:defRPr>
      </a:lvl1pPr>
      <a:lvl2pPr marL="742950" indent="-285750" algn="l" rtl="0" eaLnBrk="0" fontAlgn="base" hangingPunct="0">
        <a:spcBef>
          <a:spcPct val="20000"/>
        </a:spcBef>
        <a:spcAft>
          <a:spcPct val="0"/>
        </a:spcAft>
        <a:buSzPct val="80000"/>
        <a:buChar char="–"/>
        <a:defRPr sz="2400">
          <a:solidFill>
            <a:srgbClr val="4D4D4D"/>
          </a:solidFill>
          <a:latin typeface="Arial" charset="0"/>
        </a:defRPr>
      </a:lvl2pPr>
      <a:lvl3pPr marL="1143000" indent="-228600" algn="l" rtl="0" eaLnBrk="0" fontAlgn="base" hangingPunct="0">
        <a:spcBef>
          <a:spcPct val="20000"/>
        </a:spcBef>
        <a:spcAft>
          <a:spcPct val="0"/>
        </a:spcAft>
        <a:buClr>
          <a:srgbClr val="99CCFF"/>
        </a:buClr>
        <a:buSzPct val="80000"/>
        <a:buChar char="•"/>
        <a:defRPr sz="2000">
          <a:solidFill>
            <a:srgbClr val="4D4D4D"/>
          </a:solidFill>
          <a:latin typeface="Arial" charset="0"/>
        </a:defRPr>
      </a:lvl3pPr>
      <a:lvl4pPr marL="1600200" indent="-228600" algn="l" rtl="0" eaLnBrk="0" fontAlgn="base" hangingPunct="0">
        <a:spcBef>
          <a:spcPct val="20000"/>
        </a:spcBef>
        <a:spcAft>
          <a:spcPct val="0"/>
        </a:spcAft>
        <a:buSzPct val="80000"/>
        <a:buChar char="–"/>
        <a:defRPr>
          <a:solidFill>
            <a:srgbClr val="4D4D4D"/>
          </a:solidFill>
          <a:latin typeface="Arial" charset="0"/>
        </a:defRPr>
      </a:lvl4pPr>
      <a:lvl5pPr marL="2057400" indent="-228600" algn="l" rtl="0" eaLnBrk="0" fontAlgn="base" hangingPunct="0">
        <a:spcBef>
          <a:spcPct val="20000"/>
        </a:spcBef>
        <a:spcAft>
          <a:spcPct val="0"/>
        </a:spcAft>
        <a:buSzPct val="80000"/>
        <a:buChar char="»"/>
        <a:defRPr>
          <a:solidFill>
            <a:srgbClr val="4D4D4D"/>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7772400" cy="1470025"/>
          </a:xfrm>
        </p:spPr>
        <p:txBody>
          <a:bodyPr>
            <a:normAutofit/>
          </a:bodyPr>
          <a:lstStyle/>
          <a:p>
            <a:r>
              <a:rPr lang="en-US" dirty="0" smtClean="0"/>
              <a:t>The Disciplines of Leadership</a:t>
            </a:r>
            <a:endParaRPr lang="en-US" dirty="0"/>
          </a:p>
        </p:txBody>
      </p:sp>
      <p:sp>
        <p:nvSpPr>
          <p:cNvPr id="3" name="Subtitle 2"/>
          <p:cNvSpPr>
            <a:spLocks noGrp="1"/>
          </p:cNvSpPr>
          <p:nvPr>
            <p:ph type="subTitle" idx="1"/>
          </p:nvPr>
        </p:nvSpPr>
        <p:spPr>
          <a:xfrm>
            <a:off x="1828800" y="3352800"/>
            <a:ext cx="6400800" cy="1752600"/>
          </a:xfrm>
        </p:spPr>
        <p:txBody>
          <a:bodyPr>
            <a:normAutofit/>
          </a:bodyPr>
          <a:lstStyle/>
          <a:p>
            <a:r>
              <a:rPr lang="en-US" dirty="0" smtClean="0"/>
              <a:t>Adding Some Tools To Your Repertoire</a:t>
            </a:r>
          </a:p>
          <a:p>
            <a:r>
              <a:rPr lang="en-US" dirty="0" smtClean="0"/>
              <a:t>February 1, 2014</a:t>
            </a:r>
            <a:endParaRPr lang="en-US" dirty="0"/>
          </a:p>
        </p:txBody>
      </p:sp>
    </p:spTree>
    <p:extLst>
      <p:ext uri="{BB962C8B-B14F-4D97-AF65-F5344CB8AC3E}">
        <p14:creationId xmlns:p14="http://schemas.microsoft.com/office/powerpoint/2010/main" val="3484972764"/>
      </p:ext>
    </p:extLst>
  </p:cSld>
  <p:clrMapOvr>
    <a:masterClrMapping/>
  </p:clrMapOvr>
  <mc:AlternateContent xmlns:mc="http://schemas.openxmlformats.org/markup-compatibility/2006" xmlns:p14="http://schemas.microsoft.com/office/powerpoint/2010/main">
    <mc:Choice Requires="p14">
      <p:transition spd="slow" p14:dur="2000" advTm="7655"/>
    </mc:Choice>
    <mc:Fallback xmlns="">
      <p:transition xmlns:p14="http://schemas.microsoft.com/office/powerpoint/2010/main" spd="slow" advTm="7655"/>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Great Leader?</a:t>
            </a:r>
            <a:endParaRPr lang="en-US" dirty="0"/>
          </a:p>
        </p:txBody>
      </p:sp>
      <p:sp>
        <p:nvSpPr>
          <p:cNvPr id="3" name="Content Placeholder 2"/>
          <p:cNvSpPr>
            <a:spLocks noGrp="1"/>
          </p:cNvSpPr>
          <p:nvPr>
            <p:ph idx="1"/>
          </p:nvPr>
        </p:nvSpPr>
        <p:spPr/>
        <p:txBody>
          <a:bodyPr/>
          <a:lstStyle/>
          <a:p>
            <a:pPr marL="0" indent="0" defTabSz="966788">
              <a:lnSpc>
                <a:spcPct val="90000"/>
              </a:lnSpc>
              <a:buNone/>
            </a:pPr>
            <a:r>
              <a:rPr lang="en-US" sz="2500" b="1" dirty="0" smtClean="0"/>
              <a:t>Finally, Relationship </a:t>
            </a:r>
            <a:r>
              <a:rPr lang="en-US" sz="2500" b="1" dirty="0"/>
              <a:t>Management</a:t>
            </a:r>
          </a:p>
          <a:p>
            <a:pPr lvl="1" defTabSz="966788">
              <a:lnSpc>
                <a:spcPct val="90000"/>
              </a:lnSpc>
            </a:pPr>
            <a:endParaRPr lang="en-US" sz="2500" dirty="0" smtClean="0"/>
          </a:p>
          <a:p>
            <a:pPr marL="457200" lvl="1" indent="0" defTabSz="966788">
              <a:lnSpc>
                <a:spcPct val="90000"/>
              </a:lnSpc>
              <a:buNone/>
            </a:pPr>
            <a:r>
              <a:rPr lang="en-US" sz="2500" dirty="0" smtClean="0"/>
              <a:t>The </a:t>
            </a:r>
            <a:r>
              <a:rPr lang="en-US" sz="2500" dirty="0"/>
              <a:t>ability to use awareness of your own </a:t>
            </a:r>
            <a:endParaRPr lang="en-US" sz="2500" dirty="0" smtClean="0"/>
          </a:p>
          <a:p>
            <a:pPr marL="457200" lvl="1" indent="0" defTabSz="966788">
              <a:lnSpc>
                <a:spcPct val="90000"/>
              </a:lnSpc>
              <a:buNone/>
            </a:pPr>
            <a:r>
              <a:rPr lang="en-US" sz="2500" dirty="0" smtClean="0"/>
              <a:t>emotions </a:t>
            </a:r>
            <a:r>
              <a:rPr lang="en-US" sz="2500" dirty="0"/>
              <a:t>and the emotions of others to manage interactions successfully. </a:t>
            </a:r>
            <a:r>
              <a:rPr lang="en-US" sz="2500" dirty="0" smtClean="0"/>
              <a:t>Letting </a:t>
            </a:r>
            <a:r>
              <a:rPr lang="en-US" sz="2500" dirty="0"/>
              <a:t>emotional awareness guide clear communication and effective handling of </a:t>
            </a:r>
            <a:r>
              <a:rPr lang="en-US" sz="2500" dirty="0" smtClean="0"/>
              <a:t>conflict.</a:t>
            </a:r>
            <a:endParaRPr lang="en-US" sz="2500" dirty="0"/>
          </a:p>
          <a:p>
            <a:endParaRPr lang="en-US" dirty="0"/>
          </a:p>
        </p:txBody>
      </p:sp>
    </p:spTree>
    <p:extLst>
      <p:ext uri="{BB962C8B-B14F-4D97-AF65-F5344CB8AC3E}">
        <p14:creationId xmlns:p14="http://schemas.microsoft.com/office/powerpoint/2010/main" val="134655584"/>
      </p:ext>
    </p:extLst>
  </p:cSld>
  <p:clrMapOvr>
    <a:masterClrMapping/>
  </p:clrMapOvr>
  <mc:AlternateContent xmlns:mc="http://schemas.openxmlformats.org/markup-compatibility/2006" xmlns:p14="http://schemas.microsoft.com/office/powerpoint/2010/main">
    <mc:Choice Requires="p14">
      <p:transition spd="slow" p14:dur="2000" advTm="435"/>
    </mc:Choice>
    <mc:Fallback xmlns="">
      <p:transition xmlns:p14="http://schemas.microsoft.com/office/powerpoint/2010/main" spd="slow" advTm="435"/>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28600"/>
            <a:ext cx="5486400" cy="566738"/>
          </a:xfrm>
        </p:spPr>
        <p:txBody>
          <a:bodyPr/>
          <a:lstStyle/>
          <a:p>
            <a:pPr algn="r"/>
            <a:r>
              <a:rPr lang="en-US" dirty="0" smtClean="0"/>
              <a:t>Elizabeth I</a:t>
            </a:r>
            <a:endParaRPr lang="en-US" dirty="0"/>
          </a:p>
        </p:txBody>
      </p:sp>
      <p:pic>
        <p:nvPicPr>
          <p:cNvPr id="5" name="Picture Placeholder 4" descr="Elizabeth I.jpg"/>
          <p:cNvPicPr>
            <a:picLocks noGrp="1" noChangeAspect="1"/>
          </p:cNvPicPr>
          <p:nvPr>
            <p:ph type="pic" idx="1"/>
          </p:nvPr>
        </p:nvPicPr>
        <p:blipFill>
          <a:blip r:embed="rId2">
            <a:extLst>
              <a:ext uri="{28A0092B-C50C-407E-A947-70E740481C1C}">
                <a14:useLocalDpi xmlns:a14="http://schemas.microsoft.com/office/drawing/2010/main" val="0"/>
              </a:ext>
            </a:extLst>
          </a:blip>
          <a:srcRect l="6595" r="6595"/>
          <a:stretch>
            <a:fillRect/>
          </a:stretch>
        </p:blipFill>
        <p:spPr>
          <a:xfrm>
            <a:off x="2209800" y="1295400"/>
            <a:ext cx="5486400" cy="4114800"/>
          </a:xfrm>
        </p:spPr>
      </p:pic>
    </p:spTree>
    <p:extLst>
      <p:ext uri="{BB962C8B-B14F-4D97-AF65-F5344CB8AC3E}">
        <p14:creationId xmlns:p14="http://schemas.microsoft.com/office/powerpoint/2010/main" val="1408925780"/>
      </p:ext>
    </p:extLst>
  </p:cSld>
  <p:clrMapOvr>
    <a:masterClrMapping/>
  </p:clrMapOvr>
  <mc:AlternateContent xmlns:mc="http://schemas.openxmlformats.org/markup-compatibility/2006" xmlns:p14="http://schemas.microsoft.com/office/powerpoint/2010/main">
    <mc:Choice Requires="p14">
      <p:transition spd="slow" p14:dur="2000" advTm="6769"/>
    </mc:Choice>
    <mc:Fallback xmlns="">
      <p:transition xmlns:p14="http://schemas.microsoft.com/office/powerpoint/2010/main" spd="slow" advTm="6769"/>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Made Her A Great Leader?</a:t>
            </a:r>
            <a:endParaRPr lang="en-US" dirty="0"/>
          </a:p>
        </p:txBody>
      </p:sp>
      <p:sp>
        <p:nvSpPr>
          <p:cNvPr id="3" name="Content Placeholder 2"/>
          <p:cNvSpPr>
            <a:spLocks noGrp="1"/>
          </p:cNvSpPr>
          <p:nvPr>
            <p:ph idx="1"/>
          </p:nvPr>
        </p:nvSpPr>
        <p:spPr>
          <a:xfrm>
            <a:off x="1371600" y="1600200"/>
            <a:ext cx="7467600" cy="4525963"/>
          </a:xfrm>
        </p:spPr>
        <p:txBody>
          <a:bodyPr>
            <a:normAutofit/>
          </a:bodyPr>
          <a:lstStyle/>
          <a:p>
            <a:pPr marL="0" indent="0">
              <a:buNone/>
            </a:pPr>
            <a:r>
              <a:rPr lang="en-US" dirty="0" smtClean="0"/>
              <a:t>Elizabeth I:</a:t>
            </a:r>
          </a:p>
          <a:p>
            <a:r>
              <a:rPr lang="en-US" dirty="0" smtClean="0"/>
              <a:t>Had a vision for Britain</a:t>
            </a:r>
          </a:p>
          <a:p>
            <a:r>
              <a:rPr lang="en-US" dirty="0"/>
              <a:t>Was passionate about her </a:t>
            </a:r>
            <a:r>
              <a:rPr lang="en-US" dirty="0" smtClean="0"/>
              <a:t>mission</a:t>
            </a:r>
          </a:p>
          <a:p>
            <a:r>
              <a:rPr lang="en-US" dirty="0" smtClean="0"/>
              <a:t>Gained trust by knowing the needs and wants of her people and visiting dignitaries</a:t>
            </a:r>
          </a:p>
          <a:p>
            <a:r>
              <a:rPr lang="en-US" dirty="0" smtClean="0"/>
              <a:t>Motivated her subjects to fight for their country</a:t>
            </a:r>
          </a:p>
          <a:p>
            <a:pPr marL="0" indent="0">
              <a:buNone/>
            </a:pPr>
            <a:endParaRPr lang="en-US" dirty="0" smtClean="0"/>
          </a:p>
          <a:p>
            <a:endParaRPr lang="en-US" dirty="0" smtClean="0"/>
          </a:p>
        </p:txBody>
      </p:sp>
    </p:spTree>
    <p:extLst>
      <p:ext uri="{BB962C8B-B14F-4D97-AF65-F5344CB8AC3E}">
        <p14:creationId xmlns:p14="http://schemas.microsoft.com/office/powerpoint/2010/main" val="4224898745"/>
      </p:ext>
    </p:extLst>
  </p:cSld>
  <p:clrMapOvr>
    <a:masterClrMapping/>
  </p:clrMapOvr>
  <mc:AlternateContent xmlns:mc="http://schemas.openxmlformats.org/markup-compatibility/2006" xmlns:p14="http://schemas.microsoft.com/office/powerpoint/2010/main">
    <mc:Choice Requires="p14">
      <p:transition spd="slow" p14:dur="3400" advTm="21459">
        <p14:reveal/>
      </p:transition>
    </mc:Choice>
    <mc:Fallback xmlns="">
      <p:transition xmlns:p14="http://schemas.microsoft.com/office/powerpoint/2010/main" spd="slow" advTm="21459">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486400" cy="566738"/>
          </a:xfrm>
        </p:spPr>
        <p:txBody>
          <a:bodyPr/>
          <a:lstStyle/>
          <a:p>
            <a:pPr algn="r"/>
            <a:r>
              <a:rPr lang="en-US" dirty="0" smtClean="0"/>
              <a:t>Steve Jobs</a:t>
            </a:r>
            <a:endParaRPr lang="en-US" dirty="0"/>
          </a:p>
        </p:txBody>
      </p:sp>
      <p:pic>
        <p:nvPicPr>
          <p:cNvPr id="7" name="Picture 6"/>
          <p:cNvPicPr>
            <a:picLocks noChangeAspect="1"/>
          </p:cNvPicPr>
          <p:nvPr/>
        </p:nvPicPr>
        <p:blipFill>
          <a:blip r:embed="rId2"/>
          <a:stretch>
            <a:fillRect/>
          </a:stretch>
        </p:blipFill>
        <p:spPr>
          <a:xfrm>
            <a:off x="3124200" y="1066800"/>
            <a:ext cx="4043423" cy="5152103"/>
          </a:xfrm>
          <a:prstGeom prst="rect">
            <a:avLst/>
          </a:prstGeom>
        </p:spPr>
      </p:pic>
    </p:spTree>
    <p:extLst>
      <p:ext uri="{BB962C8B-B14F-4D97-AF65-F5344CB8AC3E}">
        <p14:creationId xmlns:p14="http://schemas.microsoft.com/office/powerpoint/2010/main" val="27089298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Steve Jobs?</a:t>
            </a:r>
            <a:endParaRPr lang="en-US" dirty="0"/>
          </a:p>
        </p:txBody>
      </p:sp>
      <p:sp>
        <p:nvSpPr>
          <p:cNvPr id="3" name="Content Placeholder 2"/>
          <p:cNvSpPr>
            <a:spLocks noGrp="1"/>
          </p:cNvSpPr>
          <p:nvPr>
            <p:ph idx="1"/>
          </p:nvPr>
        </p:nvSpPr>
        <p:spPr/>
        <p:txBody>
          <a:bodyPr/>
          <a:lstStyle/>
          <a:p>
            <a:r>
              <a:rPr lang="en-US" dirty="0" smtClean="0"/>
              <a:t>Totally dedicated to the vision for Apple</a:t>
            </a:r>
          </a:p>
          <a:p>
            <a:r>
              <a:rPr lang="en-US" dirty="0" smtClean="0"/>
              <a:t>Passionate about the company </a:t>
            </a:r>
          </a:p>
          <a:p>
            <a:r>
              <a:rPr lang="en-US" dirty="0" smtClean="0"/>
              <a:t>Able to inspire trust in investors and many employees</a:t>
            </a:r>
          </a:p>
          <a:p>
            <a:r>
              <a:rPr lang="en-US" dirty="0" smtClean="0"/>
              <a:t>Motivated team to create and innovate</a:t>
            </a:r>
          </a:p>
          <a:p>
            <a:r>
              <a:rPr lang="en-US" dirty="0" smtClean="0"/>
              <a:t>Was intimately involved in the day-to-day</a:t>
            </a:r>
          </a:p>
          <a:p>
            <a:endParaRPr lang="en-US" dirty="0" smtClean="0"/>
          </a:p>
        </p:txBody>
      </p:sp>
    </p:spTree>
    <p:extLst>
      <p:ext uri="{BB962C8B-B14F-4D97-AF65-F5344CB8AC3E}">
        <p14:creationId xmlns:p14="http://schemas.microsoft.com/office/powerpoint/2010/main" val="13281690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28600"/>
            <a:ext cx="5486400" cy="566738"/>
          </a:xfrm>
        </p:spPr>
        <p:txBody>
          <a:bodyPr/>
          <a:lstStyle/>
          <a:p>
            <a:pPr algn="r"/>
            <a:r>
              <a:rPr lang="en-US" dirty="0" smtClean="0"/>
              <a:t>George W. Jenkins</a:t>
            </a:r>
            <a:endParaRPr lang="en-US" dirty="0"/>
          </a:p>
        </p:txBody>
      </p:sp>
      <p:pic>
        <p:nvPicPr>
          <p:cNvPr id="7" name="Picture 6"/>
          <p:cNvPicPr>
            <a:picLocks noChangeAspect="1"/>
          </p:cNvPicPr>
          <p:nvPr/>
        </p:nvPicPr>
        <p:blipFill>
          <a:blip r:embed="rId3"/>
          <a:srcRect b="14085"/>
          <a:stretch>
            <a:fillRect/>
          </a:stretch>
        </p:blipFill>
        <p:spPr>
          <a:xfrm>
            <a:off x="2209800" y="1143000"/>
            <a:ext cx="5861072" cy="5181600"/>
          </a:xfrm>
          <a:prstGeom prst="rect">
            <a:avLst/>
          </a:prstGeom>
        </p:spPr>
      </p:pic>
    </p:spTree>
    <p:extLst>
      <p:ext uri="{BB962C8B-B14F-4D97-AF65-F5344CB8AC3E}">
        <p14:creationId xmlns:p14="http://schemas.microsoft.com/office/powerpoint/2010/main" val="41596882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 Florida Legend, Mr. George</a:t>
            </a:r>
            <a:endParaRPr lang="en-US" dirty="0"/>
          </a:p>
        </p:txBody>
      </p:sp>
      <p:sp>
        <p:nvSpPr>
          <p:cNvPr id="3" name="Content Placeholder 2"/>
          <p:cNvSpPr>
            <a:spLocks noGrp="1"/>
          </p:cNvSpPr>
          <p:nvPr>
            <p:ph idx="1"/>
          </p:nvPr>
        </p:nvSpPr>
        <p:spPr/>
        <p:txBody>
          <a:bodyPr/>
          <a:lstStyle/>
          <a:p>
            <a:r>
              <a:rPr lang="en-US" dirty="0" smtClean="0"/>
              <a:t>Had a vision for better grocery stores</a:t>
            </a:r>
          </a:p>
          <a:p>
            <a:r>
              <a:rPr lang="en-US" dirty="0" smtClean="0"/>
              <a:t>Was passionate about the importance of the people he employed</a:t>
            </a:r>
          </a:p>
          <a:p>
            <a:r>
              <a:rPr lang="en-US" dirty="0" smtClean="0"/>
              <a:t>Engendered loyalty in his employees and customers</a:t>
            </a:r>
          </a:p>
          <a:p>
            <a:r>
              <a:rPr lang="en-US" dirty="0" smtClean="0"/>
              <a:t>Motivated stakeholders by making them owners</a:t>
            </a:r>
          </a:p>
          <a:p>
            <a:r>
              <a:rPr lang="en-US" dirty="0" smtClean="0"/>
              <a:t>Visited stores virtually daily</a:t>
            </a:r>
          </a:p>
          <a:p>
            <a:endParaRPr lang="en-US" dirty="0" smtClean="0"/>
          </a:p>
        </p:txBody>
      </p:sp>
    </p:spTree>
    <p:extLst>
      <p:ext uri="{BB962C8B-B14F-4D97-AF65-F5344CB8AC3E}">
        <p14:creationId xmlns:p14="http://schemas.microsoft.com/office/powerpoint/2010/main" val="16140302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Different</a:t>
            </a:r>
            <a:r>
              <a:rPr lang="en-US" dirty="0"/>
              <a:t> </a:t>
            </a:r>
            <a:r>
              <a:rPr lang="en-US" dirty="0" smtClean="0"/>
              <a:t>but Similar</a:t>
            </a:r>
            <a:endParaRPr lang="en-US" dirty="0"/>
          </a:p>
        </p:txBody>
      </p:sp>
      <p:sp>
        <p:nvSpPr>
          <p:cNvPr id="3" name="Content Placeholder 2"/>
          <p:cNvSpPr>
            <a:spLocks noGrp="1"/>
          </p:cNvSpPr>
          <p:nvPr>
            <p:ph idx="1"/>
          </p:nvPr>
        </p:nvSpPr>
        <p:spPr/>
        <p:txBody>
          <a:bodyPr>
            <a:normAutofit/>
          </a:bodyPr>
          <a:lstStyle/>
          <a:p>
            <a:r>
              <a:rPr lang="en-US" dirty="0" smtClean="0"/>
              <a:t>All had a vision:</a:t>
            </a:r>
          </a:p>
          <a:p>
            <a:pPr lvl="1"/>
            <a:r>
              <a:rPr lang="en-US" dirty="0" smtClean="0"/>
              <a:t>Elizabeth to bring unity to Britain</a:t>
            </a:r>
          </a:p>
          <a:p>
            <a:pPr lvl="1"/>
            <a:r>
              <a:rPr lang="en-US" dirty="0" smtClean="0"/>
              <a:t>Steve Jobs to create the best home computer</a:t>
            </a:r>
          </a:p>
          <a:p>
            <a:pPr lvl="1"/>
            <a:r>
              <a:rPr lang="en-US" dirty="0" smtClean="0"/>
              <a:t>George Jenkins to create the best grocery chain</a:t>
            </a:r>
          </a:p>
          <a:p>
            <a:r>
              <a:rPr lang="en-US" dirty="0" smtClean="0"/>
              <a:t>All three were passionate</a:t>
            </a:r>
          </a:p>
          <a:p>
            <a:pPr lvl="1"/>
            <a:r>
              <a:rPr lang="en-US" dirty="0" smtClean="0"/>
              <a:t>Elizabeth risked her life</a:t>
            </a:r>
          </a:p>
          <a:p>
            <a:pPr lvl="1"/>
            <a:r>
              <a:rPr lang="en-US" dirty="0" smtClean="0"/>
              <a:t>Steve Jobs risked the friendship of some employees</a:t>
            </a:r>
          </a:p>
          <a:p>
            <a:pPr lvl="1"/>
            <a:r>
              <a:rPr lang="en-US" dirty="0" smtClean="0"/>
              <a:t>Mr. George persisted in the Great Depression </a:t>
            </a:r>
          </a:p>
          <a:p>
            <a:pPr lvl="1"/>
            <a:endParaRPr lang="en-US" dirty="0" smtClean="0"/>
          </a:p>
          <a:p>
            <a:pPr marL="57150" indent="0">
              <a:buNone/>
            </a:pPr>
            <a:endParaRPr lang="en-US" dirty="0"/>
          </a:p>
        </p:txBody>
      </p:sp>
    </p:spTree>
    <p:extLst>
      <p:ext uri="{BB962C8B-B14F-4D97-AF65-F5344CB8AC3E}">
        <p14:creationId xmlns:p14="http://schemas.microsoft.com/office/powerpoint/2010/main" val="4990330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Similarities…</a:t>
            </a:r>
            <a:endParaRPr lang="en-US" dirty="0"/>
          </a:p>
        </p:txBody>
      </p:sp>
      <p:sp>
        <p:nvSpPr>
          <p:cNvPr id="3" name="Content Placeholder 2"/>
          <p:cNvSpPr>
            <a:spLocks noGrp="1"/>
          </p:cNvSpPr>
          <p:nvPr>
            <p:ph idx="1"/>
          </p:nvPr>
        </p:nvSpPr>
        <p:spPr/>
        <p:txBody>
          <a:bodyPr>
            <a:normAutofit lnSpcReduction="10000"/>
          </a:bodyPr>
          <a:lstStyle/>
          <a:p>
            <a:pPr marL="514350" indent="-457200"/>
            <a:r>
              <a:rPr lang="en-US" dirty="0"/>
              <a:t>All engendered trust and </a:t>
            </a:r>
            <a:r>
              <a:rPr lang="en-US" dirty="0" smtClean="0"/>
              <a:t>loyalty*</a:t>
            </a:r>
          </a:p>
          <a:p>
            <a:pPr marL="914400" lvl="1" indent="-457200"/>
            <a:r>
              <a:rPr lang="en-US" dirty="0" smtClean="0"/>
              <a:t>Elizabeth in her subject and court</a:t>
            </a:r>
          </a:p>
          <a:p>
            <a:pPr marL="914400" lvl="1" indent="-457200"/>
            <a:r>
              <a:rPr lang="en-US" dirty="0" smtClean="0"/>
              <a:t>Steve Jobs in employees and investors</a:t>
            </a:r>
          </a:p>
          <a:p>
            <a:pPr marL="914400" lvl="1" indent="-457200"/>
            <a:r>
              <a:rPr lang="en-US" dirty="0" smtClean="0"/>
              <a:t>Mr. George in his employees and customers</a:t>
            </a:r>
          </a:p>
          <a:p>
            <a:pPr marL="514350" indent="-457200"/>
            <a:r>
              <a:rPr lang="en-US" dirty="0" smtClean="0"/>
              <a:t>Experts in motivation</a:t>
            </a:r>
            <a:endParaRPr lang="en-US" dirty="0"/>
          </a:p>
          <a:p>
            <a:pPr marL="914400" lvl="1" indent="-457200"/>
            <a:r>
              <a:rPr lang="en-US" dirty="0" smtClean="0"/>
              <a:t>Elizabeth with her military</a:t>
            </a:r>
            <a:endParaRPr lang="en-US" dirty="0"/>
          </a:p>
          <a:p>
            <a:pPr marL="914400" lvl="1" indent="-457200"/>
            <a:r>
              <a:rPr lang="en-US" dirty="0"/>
              <a:t>Steve Jobs </a:t>
            </a:r>
            <a:r>
              <a:rPr lang="en-US" dirty="0" smtClean="0"/>
              <a:t>with his staff who worked 24 hours!</a:t>
            </a:r>
          </a:p>
          <a:p>
            <a:pPr marL="914400" lvl="1" indent="-457200"/>
            <a:r>
              <a:rPr lang="en-US" dirty="0" smtClean="0"/>
              <a:t>George Jenkins motivated his employees with ownership</a:t>
            </a:r>
          </a:p>
          <a:p>
            <a:pPr marL="457200" lvl="1" indent="0">
              <a:buNone/>
            </a:pPr>
            <a:r>
              <a:rPr lang="en-US" sz="1600" dirty="0" smtClean="0"/>
              <a:t>*Relationship Management</a:t>
            </a:r>
            <a:endParaRPr lang="en-US" sz="1600" dirty="0"/>
          </a:p>
        </p:txBody>
      </p:sp>
    </p:spTree>
    <p:extLst>
      <p:ext uri="{BB962C8B-B14F-4D97-AF65-F5344CB8AC3E}">
        <p14:creationId xmlns:p14="http://schemas.microsoft.com/office/powerpoint/2010/main" val="11656759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Similarities…</a:t>
            </a:r>
            <a:endParaRPr lang="en-US" dirty="0"/>
          </a:p>
        </p:txBody>
      </p:sp>
      <p:sp>
        <p:nvSpPr>
          <p:cNvPr id="3" name="Content Placeholder 2"/>
          <p:cNvSpPr>
            <a:spLocks noGrp="1"/>
          </p:cNvSpPr>
          <p:nvPr>
            <p:ph idx="1"/>
          </p:nvPr>
        </p:nvSpPr>
        <p:spPr/>
        <p:txBody>
          <a:bodyPr/>
          <a:lstStyle/>
          <a:p>
            <a:pPr marL="514350" indent="-457200"/>
            <a:r>
              <a:rPr lang="en-US" dirty="0"/>
              <a:t>They participated in the trenches</a:t>
            </a:r>
          </a:p>
          <a:p>
            <a:pPr marL="914400" lvl="1" indent="-457200"/>
            <a:r>
              <a:rPr lang="en-US" dirty="0"/>
              <a:t>Elizabeth actually went into battle</a:t>
            </a:r>
          </a:p>
          <a:p>
            <a:pPr marL="914400" lvl="1" indent="-457200"/>
            <a:r>
              <a:rPr lang="en-US" dirty="0"/>
              <a:t>Steve Jobs </a:t>
            </a:r>
            <a:r>
              <a:rPr lang="en-US" dirty="0" smtClean="0"/>
              <a:t>slept in the office</a:t>
            </a:r>
            <a:endParaRPr lang="en-US" dirty="0"/>
          </a:p>
          <a:p>
            <a:pPr marL="914400" lvl="1" indent="-457200"/>
            <a:r>
              <a:rPr lang="en-US" dirty="0"/>
              <a:t>George Jenkins visited stores every day</a:t>
            </a:r>
          </a:p>
          <a:p>
            <a:endParaRPr lang="en-US" dirty="0"/>
          </a:p>
        </p:txBody>
      </p:sp>
    </p:spTree>
    <p:extLst>
      <p:ext uri="{BB962C8B-B14F-4D97-AF65-F5344CB8AC3E}">
        <p14:creationId xmlns:p14="http://schemas.microsoft.com/office/powerpoint/2010/main" val="3593403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1951673"/>
            <a:ext cx="4572000" cy="2308324"/>
          </a:xfrm>
          <a:prstGeom prst="rect">
            <a:avLst/>
          </a:prstGeom>
        </p:spPr>
        <p:txBody>
          <a:bodyPr>
            <a:spAutoFit/>
          </a:bodyPr>
          <a:lstStyle/>
          <a:p>
            <a:pPr algn="ctr"/>
            <a:r>
              <a:rPr lang="en-US" sz="3600" dirty="0"/>
              <a:t>Leadership is a skill. </a:t>
            </a:r>
            <a:endParaRPr lang="en-US" sz="3600" dirty="0" smtClean="0"/>
          </a:p>
          <a:p>
            <a:pPr algn="ctr"/>
            <a:r>
              <a:rPr lang="en-US" sz="3600" dirty="0" smtClean="0"/>
              <a:t>It </a:t>
            </a:r>
            <a:r>
              <a:rPr lang="en-US" sz="3600" dirty="0"/>
              <a:t>can be learned and improved, it is never </a:t>
            </a:r>
            <a:r>
              <a:rPr lang="en-US" sz="3600" dirty="0" smtClean="0"/>
              <a:t>static.</a:t>
            </a:r>
            <a:endParaRPr lang="en-US" sz="3600" dirty="0"/>
          </a:p>
        </p:txBody>
      </p:sp>
    </p:spTree>
    <p:extLst>
      <p:ext uri="{BB962C8B-B14F-4D97-AF65-F5344CB8AC3E}">
        <p14:creationId xmlns:p14="http://schemas.microsoft.com/office/powerpoint/2010/main" val="2708882067"/>
      </p:ext>
    </p:extLst>
  </p:cSld>
  <p:clrMapOvr>
    <a:masterClrMapping/>
  </p:clrMapOvr>
  <mc:AlternateContent xmlns:mc="http://schemas.openxmlformats.org/markup-compatibility/2006" xmlns:p14="http://schemas.microsoft.com/office/powerpoint/2010/main">
    <mc:Choice Requires="p14">
      <p:transition spd="slow" p14:dur="2000" advTm="27004"/>
    </mc:Choice>
    <mc:Fallback xmlns="">
      <p:transition xmlns:p14="http://schemas.microsoft.com/office/powerpoint/2010/main" spd="slow" advTm="27004"/>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Others</a:t>
            </a:r>
            <a:endParaRPr lang="en-US" dirty="0"/>
          </a:p>
        </p:txBody>
      </p:sp>
      <p:sp>
        <p:nvSpPr>
          <p:cNvPr id="3" name="Content Placeholder 2"/>
          <p:cNvSpPr>
            <a:spLocks noGrp="1"/>
          </p:cNvSpPr>
          <p:nvPr>
            <p:ph idx="1"/>
          </p:nvPr>
        </p:nvSpPr>
        <p:spPr/>
        <p:txBody>
          <a:bodyPr/>
          <a:lstStyle/>
          <a:p>
            <a:endParaRPr lang="en-US" dirty="0" smtClean="0"/>
          </a:p>
          <a:p>
            <a:r>
              <a:rPr lang="en-US" dirty="0" smtClean="0"/>
              <a:t>Styles (Tools) of Leadership</a:t>
            </a:r>
          </a:p>
          <a:p>
            <a:r>
              <a:rPr lang="en-US" dirty="0" smtClean="0"/>
              <a:t>The Disciplines Needed</a:t>
            </a:r>
          </a:p>
          <a:p>
            <a:r>
              <a:rPr lang="en-US" dirty="0" smtClean="0"/>
              <a:t>Relevance to What We Do</a:t>
            </a:r>
          </a:p>
          <a:p>
            <a:r>
              <a:rPr lang="en-US" dirty="0" smtClean="0"/>
              <a:t>“Name That Style!”</a:t>
            </a:r>
          </a:p>
          <a:p>
            <a:r>
              <a:rPr lang="en-US" dirty="0" smtClean="0"/>
              <a:t>Questions and Comments </a:t>
            </a:r>
          </a:p>
          <a:p>
            <a:endParaRPr lang="en-US" dirty="0"/>
          </a:p>
        </p:txBody>
      </p:sp>
    </p:spTree>
    <p:extLst>
      <p:ext uri="{BB962C8B-B14F-4D97-AF65-F5344CB8AC3E}">
        <p14:creationId xmlns:p14="http://schemas.microsoft.com/office/powerpoint/2010/main" val="36394275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Styles of Leadership</a:t>
            </a:r>
            <a:endParaRPr lang="en-US" dirty="0"/>
          </a:p>
        </p:txBody>
      </p:sp>
      <p:sp>
        <p:nvSpPr>
          <p:cNvPr id="8" name="Content Placeholder 7"/>
          <p:cNvSpPr>
            <a:spLocks noGrp="1"/>
          </p:cNvSpPr>
          <p:nvPr>
            <p:ph idx="1"/>
          </p:nvPr>
        </p:nvSpPr>
        <p:spPr/>
        <p:txBody>
          <a:bodyPr/>
          <a:lstStyle/>
          <a:p>
            <a:r>
              <a:rPr lang="en-US" dirty="0" smtClean="0"/>
              <a:t>Its not about your needs but the needs of the people and organization.</a:t>
            </a:r>
          </a:p>
          <a:p>
            <a:r>
              <a:rPr lang="en-US" dirty="0" smtClean="0"/>
              <a:t>Styles can be adapted to the particular situation you are facing. (situational)</a:t>
            </a:r>
          </a:p>
          <a:p>
            <a:r>
              <a:rPr lang="en-US" dirty="0" smtClean="0"/>
              <a:t>Effective leaders have the following styles  in their repertoire  to use as needed. </a:t>
            </a:r>
            <a:endParaRPr lang="en-US" dirty="0"/>
          </a:p>
        </p:txBody>
      </p:sp>
    </p:spTree>
    <p:extLst>
      <p:ext uri="{BB962C8B-B14F-4D97-AF65-F5344CB8AC3E}">
        <p14:creationId xmlns:p14="http://schemas.microsoft.com/office/powerpoint/2010/main" val="129689520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Styles of Leadership*</a:t>
            </a:r>
            <a:endParaRPr lang="en-US" dirty="0"/>
          </a:p>
        </p:txBody>
      </p:sp>
      <p:sp>
        <p:nvSpPr>
          <p:cNvPr id="3" name="Content Placeholder 2"/>
          <p:cNvSpPr>
            <a:spLocks noGrp="1"/>
          </p:cNvSpPr>
          <p:nvPr>
            <p:ph idx="1"/>
          </p:nvPr>
        </p:nvSpPr>
        <p:spPr>
          <a:xfrm>
            <a:off x="1447800" y="1295400"/>
            <a:ext cx="7315200" cy="4980709"/>
          </a:xfrm>
        </p:spPr>
        <p:txBody>
          <a:bodyPr>
            <a:normAutofit fontScale="92500" lnSpcReduction="10000"/>
          </a:bodyPr>
          <a:lstStyle/>
          <a:p>
            <a:r>
              <a:rPr lang="en-US" sz="2500" b="1" dirty="0" smtClean="0"/>
              <a:t>Commanding</a:t>
            </a:r>
            <a:r>
              <a:rPr lang="en-US" sz="2500" dirty="0" smtClean="0"/>
              <a:t>: Provides clear directions with focus on specificity, clarity and one direction for clearly defined outcome</a:t>
            </a:r>
            <a:endParaRPr lang="en-US" sz="2500" dirty="0"/>
          </a:p>
          <a:p>
            <a:r>
              <a:rPr lang="en-US" sz="2500" b="1" dirty="0" smtClean="0"/>
              <a:t>Coaching</a:t>
            </a:r>
            <a:r>
              <a:rPr lang="en-US" sz="2500" dirty="0" smtClean="0"/>
              <a:t>: Seeks to learn how an individual’s goals and interests can best align with the task / project at hand and point them in the right direction</a:t>
            </a:r>
          </a:p>
          <a:p>
            <a:r>
              <a:rPr lang="en-US" sz="2500" b="1" dirty="0" err="1" smtClean="0"/>
              <a:t>Affiliative</a:t>
            </a:r>
            <a:r>
              <a:rPr lang="en-US" sz="2500" dirty="0" smtClean="0"/>
              <a:t>: Connects people</a:t>
            </a:r>
            <a:r>
              <a:rPr lang="en-US" sz="2500" dirty="0"/>
              <a:t>, </a:t>
            </a:r>
            <a:r>
              <a:rPr lang="en-US" sz="2500" dirty="0" smtClean="0"/>
              <a:t>emphasizes teamwork relationship building to enhance individual performance; strives to build / maintain high morale</a:t>
            </a:r>
          </a:p>
          <a:p>
            <a:r>
              <a:rPr lang="en-US" sz="2500" b="1" dirty="0" smtClean="0"/>
              <a:t>Democratic</a:t>
            </a:r>
            <a:r>
              <a:rPr lang="en-US" sz="2500" dirty="0"/>
              <a:t>:</a:t>
            </a:r>
            <a:r>
              <a:rPr lang="en-US" sz="2500" dirty="0" smtClean="0"/>
              <a:t> Focuses on harnessing the power of the group to build consensus and move people forward</a:t>
            </a:r>
            <a:endParaRPr lang="en-US" sz="2500" dirty="0"/>
          </a:p>
          <a:p>
            <a:pPr marL="0" indent="0">
              <a:buNone/>
            </a:pPr>
            <a:endParaRPr lang="en-US" sz="1800" dirty="0" smtClean="0"/>
          </a:p>
          <a:p>
            <a:pPr marL="0" indent="0">
              <a:buNone/>
            </a:pPr>
            <a:r>
              <a:rPr lang="en-US" sz="1800" dirty="0" smtClean="0"/>
              <a:t>* Daniel </a:t>
            </a:r>
            <a:r>
              <a:rPr lang="en-US" sz="1800" dirty="0" err="1" smtClean="0"/>
              <a:t>Goleman</a:t>
            </a:r>
            <a:r>
              <a:rPr lang="en-US" sz="1800" dirty="0" smtClean="0"/>
              <a:t>, “Primal Leadership”</a:t>
            </a:r>
          </a:p>
        </p:txBody>
      </p:sp>
    </p:spTree>
    <p:extLst>
      <p:ext uri="{BB962C8B-B14F-4D97-AF65-F5344CB8AC3E}">
        <p14:creationId xmlns:p14="http://schemas.microsoft.com/office/powerpoint/2010/main" val="40716280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Assessment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1047885"/>
              </p:ext>
            </p:extLst>
          </p:nvPr>
        </p:nvGraphicFramePr>
        <p:xfrm>
          <a:off x="572655" y="1816331"/>
          <a:ext cx="8229600" cy="4748399"/>
        </p:xfrm>
        <a:graphic>
          <a:graphicData uri="http://schemas.openxmlformats.org/drawingml/2006/table">
            <a:tbl>
              <a:tblPr firstRow="1" bandRow="1">
                <a:tableStyleId>{5C22544A-7EE6-4342-B048-85BDC9FD1C3A}</a:tableStyleId>
              </a:tblPr>
              <a:tblGrid>
                <a:gridCol w="581890"/>
                <a:gridCol w="3925455"/>
                <a:gridCol w="3722255"/>
              </a:tblGrid>
              <a:tr h="536274">
                <a:tc>
                  <a:txBody>
                    <a:bodyPr/>
                    <a:lstStyle/>
                    <a:p>
                      <a:endParaRPr lang="en-US" dirty="0"/>
                    </a:p>
                  </a:txBody>
                  <a:tcPr>
                    <a:noFill/>
                  </a:tcPr>
                </a:tc>
                <a:tc gridSpan="2">
                  <a:txBody>
                    <a:bodyPr/>
                    <a:lstStyle/>
                    <a:p>
                      <a:pPr algn="ctr"/>
                      <a:r>
                        <a:rPr lang="en-US" sz="2000" dirty="0" smtClean="0"/>
                        <a:t>Skill</a:t>
                      </a:r>
                      <a:endParaRPr lang="en-US" sz="2000" dirty="0"/>
                    </a:p>
                  </a:txBody>
                  <a:tcPr>
                    <a:lnB w="12700" cap="flat" cmpd="sng" algn="ctr">
                      <a:solidFill>
                        <a:srgbClr val="000000"/>
                      </a:solidFill>
                      <a:prstDash val="solid"/>
                      <a:round/>
                      <a:headEnd type="none" w="med" len="med"/>
                      <a:tailEnd type="none" w="med" len="med"/>
                    </a:lnB>
                  </a:tcPr>
                </a:tc>
                <a:tc hMerge="1">
                  <a:txBody>
                    <a:bodyPr/>
                    <a:lstStyle/>
                    <a:p>
                      <a:endParaRPr lang="en-US" sz="2000" dirty="0"/>
                    </a:p>
                  </a:txBody>
                  <a:tcPr/>
                </a:tc>
              </a:tr>
              <a:tr h="1648863">
                <a:tc rowSpan="2">
                  <a:txBody>
                    <a:bodyPr/>
                    <a:lstStyle/>
                    <a:p>
                      <a:pPr algn="ctr"/>
                      <a:r>
                        <a:rPr lang="en-US" dirty="0" smtClean="0"/>
                        <a:t>Will</a:t>
                      </a:r>
                      <a:endParaRPr lang="en-US" dirty="0"/>
                    </a:p>
                  </a:txBody>
                  <a:tcPr vert="vert270">
                    <a:lnR w="12700" cap="flat" cmpd="sng" algn="ctr">
                      <a:solidFill>
                        <a:srgbClr val="000000"/>
                      </a:solidFill>
                      <a:prstDash val="solid"/>
                      <a:round/>
                      <a:headEnd type="none" w="med" len="med"/>
                      <a:tailEnd type="none" w="med" len="med"/>
                    </a:lnR>
                    <a:lnB w="12700" cmpd="sng">
                      <a:noFill/>
                    </a:lnB>
                  </a:tcPr>
                </a:tc>
                <a:tc>
                  <a:txBody>
                    <a:bodyPr/>
                    <a:lstStyle/>
                    <a:p>
                      <a:pPr algn="ctr"/>
                      <a:r>
                        <a:rPr lang="en-US" b="1" i="1" dirty="0" smtClean="0"/>
                        <a:t>Low Skill / Low Will</a:t>
                      </a:r>
                    </a:p>
                    <a:p>
                      <a:pPr marL="285750" indent="-285750" algn="l">
                        <a:buFont typeface="Arial"/>
                        <a:buChar char="•"/>
                      </a:pPr>
                      <a:r>
                        <a:rPr lang="en-US" dirty="0" smtClean="0"/>
                        <a:t>As a result of lack</a:t>
                      </a:r>
                      <a:r>
                        <a:rPr lang="en-US" baseline="0" dirty="0" smtClean="0"/>
                        <a:t> of knowledge or experience, one may be overwhelmed by a task or find it difficult to know how to make an impact</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b="1" i="1" dirty="0" smtClean="0"/>
                        <a:t>High Skill / Low Will</a:t>
                      </a:r>
                    </a:p>
                    <a:p>
                      <a:pPr marL="285750" indent="-285750" algn="l">
                        <a:buFont typeface="Arial"/>
                        <a:buChar char="•"/>
                      </a:pPr>
                      <a:r>
                        <a:rPr lang="en-US" dirty="0" smtClean="0"/>
                        <a:t>Ready,</a:t>
                      </a:r>
                      <a:r>
                        <a:rPr lang="en-US" baseline="0" dirty="0" smtClean="0"/>
                        <a:t> willing and able but not skilled or experienced to be left on their own</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648863">
                <a:tc vMerge="1">
                  <a:txBody>
                    <a:bodyPr/>
                    <a:lstStyle/>
                    <a:p>
                      <a:endParaRPr lang="en-US" dirty="0"/>
                    </a:p>
                  </a:txBody>
                  <a:tcPr/>
                </a:tc>
                <a:tc>
                  <a:txBody>
                    <a:bodyPr/>
                    <a:lstStyle/>
                    <a:p>
                      <a:pPr algn="ctr"/>
                      <a:r>
                        <a:rPr lang="en-US" b="1" i="1" dirty="0" smtClean="0"/>
                        <a:t>Low Skill / High Will</a:t>
                      </a:r>
                    </a:p>
                    <a:p>
                      <a:pPr marL="285750" indent="-285750" algn="l">
                        <a:buFont typeface="Arial"/>
                        <a:buChar char="•"/>
                      </a:pPr>
                      <a:r>
                        <a:rPr lang="en-US" b="0" i="0" dirty="0" smtClean="0"/>
                        <a:t>Experienced and skilled,</a:t>
                      </a:r>
                      <a:r>
                        <a:rPr lang="en-US" b="0" i="0" baseline="0" dirty="0" smtClean="0"/>
                        <a:t> but lacks the motivation due to either burn out or possibly negative feedback the last time the task was assigned</a:t>
                      </a:r>
                      <a:endParaRPr lang="en-US" b="0" i="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b="1" i="1" dirty="0" smtClean="0"/>
                        <a:t>High Skills / High Will</a:t>
                      </a:r>
                    </a:p>
                    <a:p>
                      <a:pPr marL="285750" indent="-285750" algn="l">
                        <a:buFont typeface="Arial"/>
                        <a:buChar char="•"/>
                      </a:pPr>
                      <a:r>
                        <a:rPr lang="en-US" b="0" i="0" dirty="0" smtClean="0"/>
                        <a:t>Ste</a:t>
                      </a:r>
                      <a:r>
                        <a:rPr lang="en-US" b="0" i="0" baseline="0" dirty="0" smtClean="0"/>
                        <a:t>p aside and let the experience and motivation lead</a:t>
                      </a:r>
                      <a:endParaRPr lang="en-US" b="0" i="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07306">
                <a:tc>
                  <a:txBody>
                    <a:bodyPr/>
                    <a:lstStyle/>
                    <a:p>
                      <a:pPr algn="ctr"/>
                      <a:endParaRPr lang="en-US" dirty="0"/>
                    </a:p>
                  </a:txBody>
                  <a:tcPr vert="vert27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Low</a:t>
                      </a:r>
                      <a:r>
                        <a:rPr lang="en-US" sz="1800" baseline="0" dirty="0" smtClean="0"/>
                        <a:t>                                                                                   High</a:t>
                      </a:r>
                      <a:endParaRPr lang="en-US" sz="1800" dirty="0" smtClean="0"/>
                    </a:p>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cxnSp>
        <p:nvCxnSpPr>
          <p:cNvPr id="9" name="Straight Arrow Connector 8"/>
          <p:cNvCxnSpPr/>
          <p:nvPr/>
        </p:nvCxnSpPr>
        <p:spPr>
          <a:xfrm>
            <a:off x="1119909" y="6026744"/>
            <a:ext cx="768234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5268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Styles of Leadership </a:t>
            </a:r>
            <a:r>
              <a:rPr lang="en-US" sz="1800" dirty="0" smtClean="0"/>
              <a:t>(</a:t>
            </a:r>
            <a:r>
              <a:rPr lang="en-US" sz="1800" dirty="0" err="1" smtClean="0"/>
              <a:t>Con’t</a:t>
            </a:r>
            <a:r>
              <a:rPr lang="en-US" sz="1800" dirty="0" smtClean="0"/>
              <a:t>)</a:t>
            </a:r>
            <a:endParaRPr lang="en-US" sz="1800" dirty="0"/>
          </a:p>
        </p:txBody>
      </p:sp>
      <p:sp>
        <p:nvSpPr>
          <p:cNvPr id="3" name="Content Placeholder 2"/>
          <p:cNvSpPr>
            <a:spLocks noGrp="1"/>
          </p:cNvSpPr>
          <p:nvPr>
            <p:ph idx="1"/>
          </p:nvPr>
        </p:nvSpPr>
        <p:spPr/>
        <p:txBody>
          <a:bodyPr/>
          <a:lstStyle/>
          <a:p>
            <a:r>
              <a:rPr lang="en-US" b="1" dirty="0" smtClean="0"/>
              <a:t>Pacesetting</a:t>
            </a:r>
            <a:r>
              <a:rPr lang="en-US" dirty="0" smtClean="0"/>
              <a:t>: </a:t>
            </a:r>
            <a:r>
              <a:rPr lang="en-US" sz="2400" dirty="0" smtClean="0"/>
              <a:t>Sets high performance standards and drives people (hard) to achieving goals</a:t>
            </a:r>
          </a:p>
          <a:p>
            <a:r>
              <a:rPr lang="en-US" b="1" dirty="0" smtClean="0"/>
              <a:t>Visionary</a:t>
            </a:r>
            <a:r>
              <a:rPr lang="en-US" dirty="0" smtClean="0"/>
              <a:t>:  </a:t>
            </a:r>
            <a:r>
              <a:rPr lang="en-US" sz="2400" dirty="0" smtClean="0"/>
              <a:t>Defines and articulates shared set of goals; can see where team needs to move and allows for input and innovation as to how to accomplish those goals</a:t>
            </a:r>
            <a:endParaRPr lang="en-US" sz="2400" dirty="0"/>
          </a:p>
        </p:txBody>
      </p:sp>
    </p:spTree>
    <p:extLst>
      <p:ext uri="{BB962C8B-B14F-4D97-AF65-F5344CB8AC3E}">
        <p14:creationId xmlns:p14="http://schemas.microsoft.com/office/powerpoint/2010/main" val="373282695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The Disciplines of Leadership?</a:t>
            </a:r>
            <a:endParaRPr lang="en-US" dirty="0"/>
          </a:p>
        </p:txBody>
      </p:sp>
      <p:sp>
        <p:nvSpPr>
          <p:cNvPr id="3" name="Content Placeholder 2"/>
          <p:cNvSpPr>
            <a:spLocks noGrp="1"/>
          </p:cNvSpPr>
          <p:nvPr>
            <p:ph idx="1"/>
          </p:nvPr>
        </p:nvSpPr>
        <p:spPr/>
        <p:txBody>
          <a:bodyPr/>
          <a:lstStyle/>
          <a:p>
            <a:r>
              <a:rPr lang="en-US" dirty="0" smtClean="0"/>
              <a:t>Have a Vision </a:t>
            </a:r>
          </a:p>
          <a:p>
            <a:r>
              <a:rPr lang="en-US" dirty="0" smtClean="0"/>
              <a:t>Passionate about the cause</a:t>
            </a:r>
          </a:p>
          <a:p>
            <a:r>
              <a:rPr lang="en-US" dirty="0" smtClean="0"/>
              <a:t>Work to gain the trust of stakeholders</a:t>
            </a:r>
          </a:p>
          <a:p>
            <a:pPr lvl="1"/>
            <a:r>
              <a:rPr lang="en-US" dirty="0" smtClean="0"/>
              <a:t>“calm is contagious”</a:t>
            </a:r>
          </a:p>
          <a:p>
            <a:r>
              <a:rPr lang="en-US" dirty="0" smtClean="0"/>
              <a:t>The ability to motivate</a:t>
            </a:r>
          </a:p>
          <a:p>
            <a:r>
              <a:rPr lang="en-US" dirty="0" smtClean="0"/>
              <a:t>“In the trenches” involvement</a:t>
            </a:r>
          </a:p>
          <a:p>
            <a:r>
              <a:rPr lang="en-US" dirty="0" smtClean="0"/>
              <a:t>Ability to make the tough calls</a:t>
            </a:r>
          </a:p>
          <a:p>
            <a:endParaRPr lang="en-US" dirty="0" smtClean="0"/>
          </a:p>
          <a:p>
            <a:endParaRPr lang="en-US" dirty="0"/>
          </a:p>
        </p:txBody>
      </p:sp>
    </p:spTree>
    <p:extLst>
      <p:ext uri="{BB962C8B-B14F-4D97-AF65-F5344CB8AC3E}">
        <p14:creationId xmlns:p14="http://schemas.microsoft.com/office/powerpoint/2010/main" val="15243344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Is This Relevant To Kiwanis?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We have a vision for a better future for the children of the world.</a:t>
            </a:r>
          </a:p>
          <a:p>
            <a:r>
              <a:rPr lang="en-US" dirty="0" smtClean="0"/>
              <a:t>We all are passionate about the mission to help children.</a:t>
            </a:r>
          </a:p>
          <a:p>
            <a:r>
              <a:rPr lang="en-US" dirty="0"/>
              <a:t>N</a:t>
            </a:r>
            <a:r>
              <a:rPr lang="en-US" dirty="0" smtClean="0"/>
              <a:t>eed to engender trust in other members to participate </a:t>
            </a:r>
          </a:p>
          <a:p>
            <a:r>
              <a:rPr lang="en-US" dirty="0" smtClean="0"/>
              <a:t>We have a need to motivate teams to achieve more</a:t>
            </a:r>
          </a:p>
          <a:p>
            <a:r>
              <a:rPr lang="en-US" dirty="0" smtClean="0"/>
              <a:t>We have to “be there”</a:t>
            </a:r>
          </a:p>
          <a:p>
            <a:endParaRPr lang="en-US" dirty="0" smtClean="0"/>
          </a:p>
          <a:p>
            <a:endParaRPr lang="en-US" dirty="0"/>
          </a:p>
        </p:txBody>
      </p:sp>
    </p:spTree>
    <p:extLst>
      <p:ext uri="{BB962C8B-B14F-4D97-AF65-F5344CB8AC3E}">
        <p14:creationId xmlns:p14="http://schemas.microsoft.com/office/powerpoint/2010/main" val="34272834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That Style!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You have asked an experienced member of your team to take the lead on creating new ideas for an upcoming fundraiser.  The last one they led had some issues, but you know they have great ideas and it</a:t>
            </a:r>
            <a:r>
              <a:rPr lang="fr-FR" dirty="0" smtClean="0"/>
              <a:t>’</a:t>
            </a:r>
            <a:r>
              <a:rPr lang="en-US" dirty="0" smtClean="0"/>
              <a:t>s a perfect chance to give them another shot. But its been 4 days since your last discussion, and you haven’t seen anything. </a:t>
            </a:r>
            <a:endParaRPr lang="en-US" dirty="0"/>
          </a:p>
          <a:p>
            <a:pPr marL="0" indent="0">
              <a:buNone/>
            </a:pPr>
            <a:endParaRPr lang="en-US" dirty="0" smtClean="0"/>
          </a:p>
          <a:p>
            <a:pPr marL="0" indent="0">
              <a:buNone/>
            </a:pPr>
            <a:r>
              <a:rPr lang="en-US" dirty="0" smtClean="0"/>
              <a:t>What style should you use?</a:t>
            </a:r>
            <a:endParaRPr lang="en-US" dirty="0"/>
          </a:p>
        </p:txBody>
      </p:sp>
    </p:spTree>
    <p:extLst>
      <p:ext uri="{BB962C8B-B14F-4D97-AF65-F5344CB8AC3E}">
        <p14:creationId xmlns:p14="http://schemas.microsoft.com/office/powerpoint/2010/main" val="264920263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That Style!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Paul is a technical expert and you are thinking about how to help him grow his skills. For this next project, you’ve asked him to take the lead managing others on the team. It</a:t>
            </a:r>
            <a:r>
              <a:rPr lang="fr-FR" dirty="0" smtClean="0"/>
              <a:t>’</a:t>
            </a:r>
            <a:r>
              <a:rPr lang="en-US" dirty="0" smtClean="0"/>
              <a:t>s been several days and you’ve noticed Paul has made good headway, but has never organized a team meeting.</a:t>
            </a:r>
          </a:p>
          <a:p>
            <a:pPr marL="0" indent="0">
              <a:buNone/>
            </a:pPr>
            <a:endParaRPr lang="en-US" dirty="0"/>
          </a:p>
          <a:p>
            <a:pPr marL="0" indent="0">
              <a:buNone/>
            </a:pPr>
            <a:r>
              <a:rPr lang="en-US" dirty="0" smtClean="0"/>
              <a:t>What</a:t>
            </a:r>
            <a:r>
              <a:rPr lang="fr-FR" dirty="0" smtClean="0"/>
              <a:t>’</a:t>
            </a:r>
            <a:r>
              <a:rPr lang="en-US" dirty="0" smtClean="0"/>
              <a:t>s going on?</a:t>
            </a:r>
            <a:endParaRPr lang="en-US" dirty="0"/>
          </a:p>
        </p:txBody>
      </p:sp>
    </p:spTree>
    <p:extLst>
      <p:ext uri="{BB962C8B-B14F-4D97-AF65-F5344CB8AC3E}">
        <p14:creationId xmlns:p14="http://schemas.microsoft.com/office/powerpoint/2010/main" val="155523350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6963" y="1093101"/>
            <a:ext cx="6045087" cy="5262980"/>
          </a:xfrm>
          <a:prstGeom prst="rect">
            <a:avLst/>
          </a:prstGeom>
        </p:spPr>
        <p:txBody>
          <a:bodyPr wrap="square">
            <a:spAutoFit/>
          </a:bodyPr>
          <a:lstStyle/>
          <a:p>
            <a:r>
              <a:rPr lang="en-US" sz="2800" dirty="0" smtClean="0"/>
              <a:t>There is a big difference between a boss and a leader. A boss says, “Go.” A leader says, “Let’s go.” The purpose of leadership is to take others to the top. And when you take others who might not make it otherwise to the top, there’s no other feeling like it in the world. To those who have never had the experience, you can’t explain it. To those who have, you don’t need to. </a:t>
            </a:r>
          </a:p>
          <a:p>
            <a:endParaRPr lang="en-US" sz="2800" dirty="0"/>
          </a:p>
          <a:p>
            <a:r>
              <a:rPr lang="en-US" sz="2800" dirty="0" smtClean="0"/>
              <a:t>		</a:t>
            </a:r>
            <a:r>
              <a:rPr lang="en-US" sz="1800" dirty="0" smtClean="0"/>
              <a:t>John Maxwell, “Leadership Gold”</a:t>
            </a:r>
            <a:endParaRPr lang="en-US" sz="2800" dirty="0"/>
          </a:p>
        </p:txBody>
      </p:sp>
    </p:spTree>
    <p:extLst>
      <p:ext uri="{BB962C8B-B14F-4D97-AF65-F5344CB8AC3E}">
        <p14:creationId xmlns:p14="http://schemas.microsoft.com/office/powerpoint/2010/main" val="96879896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Cover</a:t>
            </a:r>
            <a:endParaRPr lang="en-US" dirty="0"/>
          </a:p>
        </p:txBody>
      </p:sp>
      <p:sp>
        <p:nvSpPr>
          <p:cNvPr id="3" name="Content Placeholder 2"/>
          <p:cNvSpPr>
            <a:spLocks noGrp="1"/>
          </p:cNvSpPr>
          <p:nvPr>
            <p:ph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dirty="0" smtClean="0"/>
              <a:t>I.  What is leadership?</a:t>
            </a:r>
          </a:p>
          <a:p>
            <a:pPr lvl="1"/>
            <a:r>
              <a:rPr lang="en-US" dirty="0" smtClean="0"/>
              <a:t>By Definition</a:t>
            </a:r>
          </a:p>
          <a:p>
            <a:pPr lvl="1"/>
            <a:r>
              <a:rPr lang="en-US" dirty="0" smtClean="0"/>
              <a:t>What Makes A Great Leader</a:t>
            </a:r>
          </a:p>
          <a:p>
            <a:pPr lvl="1"/>
            <a:r>
              <a:rPr lang="en-US" dirty="0" smtClean="0"/>
              <a:t>Discussion of Leaders</a:t>
            </a:r>
          </a:p>
          <a:p>
            <a:pPr lvl="1"/>
            <a:endParaRPr lang="en-US" dirty="0"/>
          </a:p>
          <a:p>
            <a:pPr marL="0" indent="0">
              <a:buNone/>
            </a:pPr>
            <a:r>
              <a:rPr lang="en-US" dirty="0" smtClean="0"/>
              <a:t>II. </a:t>
            </a:r>
            <a:r>
              <a:rPr lang="en-US" dirty="0" smtClean="0"/>
              <a:t>Motivating </a:t>
            </a:r>
            <a:r>
              <a:rPr lang="en-US" dirty="0" smtClean="0"/>
              <a:t>Others</a:t>
            </a:r>
          </a:p>
          <a:p>
            <a:pPr lvl="1"/>
            <a:r>
              <a:rPr lang="en-US" dirty="0" smtClean="0"/>
              <a:t>Styles of Leadership</a:t>
            </a:r>
          </a:p>
          <a:p>
            <a:pPr lvl="1"/>
            <a:r>
              <a:rPr lang="en-US" dirty="0" smtClean="0"/>
              <a:t>The Disciplines of Leadership</a:t>
            </a:r>
          </a:p>
          <a:p>
            <a:pPr lvl="1"/>
            <a:r>
              <a:rPr lang="en-US" dirty="0" smtClean="0"/>
              <a:t>Relevancy to Kiwanis</a:t>
            </a:r>
            <a:endParaRPr lang="en-US" dirty="0"/>
          </a:p>
          <a:p>
            <a:endParaRPr lang="en-US" dirty="0" smtClean="0"/>
          </a:p>
        </p:txBody>
      </p:sp>
    </p:spTree>
    <p:extLst>
      <p:ext uri="{BB962C8B-B14F-4D97-AF65-F5344CB8AC3E}">
        <p14:creationId xmlns:p14="http://schemas.microsoft.com/office/powerpoint/2010/main" val="4125439741"/>
      </p:ext>
    </p:extLst>
  </p:cSld>
  <p:clrMapOvr>
    <a:masterClrMapping/>
  </p:clrMapOvr>
  <mc:AlternateContent xmlns:mc="http://schemas.openxmlformats.org/markup-compatibility/2006" xmlns:p14="http://schemas.microsoft.com/office/powerpoint/2010/main">
    <mc:Choice Requires="p14">
      <p:transition spd="slow" p14:dur="2000" advTm="1089"/>
    </mc:Choice>
    <mc:Fallback xmlns="">
      <p:transition xmlns:p14="http://schemas.microsoft.com/office/powerpoint/2010/main" spd="slow" advTm="1089"/>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Leadership?  </a:t>
            </a:r>
            <a:endParaRPr lang="en-US" dirty="0"/>
          </a:p>
        </p:txBody>
      </p:sp>
      <p:sp>
        <p:nvSpPr>
          <p:cNvPr id="3" name="Content Placeholder 2"/>
          <p:cNvSpPr>
            <a:spLocks noGrp="1"/>
          </p:cNvSpPr>
          <p:nvPr>
            <p:ph idx="1"/>
          </p:nvPr>
        </p:nvSpPr>
        <p:spPr>
          <a:xfrm>
            <a:off x="1447800" y="1600200"/>
            <a:ext cx="7162800" cy="4343400"/>
          </a:xfrm>
        </p:spPr>
        <p:txBody>
          <a:bodyPr anchor="t">
            <a:normAutofit/>
          </a:bodyPr>
          <a:lstStyle/>
          <a:p>
            <a:pPr marL="0" indent="0">
              <a:buNone/>
            </a:pPr>
            <a:r>
              <a:rPr lang="en-US" dirty="0" smtClean="0"/>
              <a:t>“A leader is someone who has followers.”</a:t>
            </a:r>
          </a:p>
          <a:p>
            <a:pPr marL="0" indent="0">
              <a:buNone/>
            </a:pPr>
            <a:r>
              <a:rPr lang="en-US" sz="2400" dirty="0" smtClean="0"/>
              <a:t>					-Peter </a:t>
            </a:r>
            <a:r>
              <a:rPr lang="en-US" sz="2400" dirty="0" err="1" smtClean="0"/>
              <a:t>Drucker</a:t>
            </a:r>
            <a:endParaRPr lang="en-US" sz="2400" dirty="0" smtClean="0"/>
          </a:p>
          <a:p>
            <a:pPr marL="0" indent="0">
              <a:buNone/>
            </a:pPr>
            <a:r>
              <a:rPr lang="en-US" dirty="0" smtClean="0"/>
              <a:t>“Leadership is the ability to translate vision into reality.”			-</a:t>
            </a:r>
            <a:r>
              <a:rPr lang="en-US" sz="2400" dirty="0" smtClean="0"/>
              <a:t>Warren </a:t>
            </a:r>
            <a:r>
              <a:rPr lang="en-US" sz="2400" dirty="0" err="1" smtClean="0"/>
              <a:t>Bennis</a:t>
            </a:r>
            <a:endParaRPr lang="en-US" sz="2400" dirty="0"/>
          </a:p>
          <a:p>
            <a:pPr marL="0" indent="0">
              <a:buNone/>
            </a:pPr>
            <a:r>
              <a:rPr lang="en-US" dirty="0" smtClean="0"/>
              <a:t>“Leaders in the next century will be those who empower others.” </a:t>
            </a:r>
            <a:r>
              <a:rPr lang="en-US" sz="2400" dirty="0" smtClean="0"/>
              <a:t>		 -Bill Gates</a:t>
            </a:r>
          </a:p>
          <a:p>
            <a:pPr marL="0" indent="0">
              <a:buNone/>
            </a:pPr>
            <a:r>
              <a:rPr lang="en-US" dirty="0" smtClean="0"/>
              <a:t>“ Leadership is influence….nothing more, nothing less.”			-</a:t>
            </a:r>
            <a:r>
              <a:rPr lang="en-US" sz="2400" dirty="0" smtClean="0"/>
              <a:t>John Maxwell</a:t>
            </a:r>
            <a:endParaRPr lang="en-US" sz="2400" dirty="0"/>
          </a:p>
        </p:txBody>
      </p:sp>
    </p:spTree>
    <p:extLst>
      <p:ext uri="{BB962C8B-B14F-4D97-AF65-F5344CB8AC3E}">
        <p14:creationId xmlns:p14="http://schemas.microsoft.com/office/powerpoint/2010/main" val="3057082322"/>
      </p:ext>
    </p:extLst>
  </p:cSld>
  <p:clrMapOvr>
    <a:masterClrMapping/>
  </p:clrMapOvr>
  <mc:AlternateContent xmlns:mc="http://schemas.openxmlformats.org/markup-compatibility/2006" xmlns:p14="http://schemas.microsoft.com/office/powerpoint/2010/main">
    <mc:Choice Requires="p14">
      <p:transition spd="slow" p14:dur="2000" advTm="437"/>
    </mc:Choice>
    <mc:Fallback xmlns="">
      <p:transition xmlns:p14="http://schemas.microsoft.com/office/powerpoint/2010/main" spd="slow" advTm="437"/>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Definition for Kiwanis!</a:t>
            </a:r>
            <a:endParaRPr lang="en-US" dirty="0"/>
          </a:p>
        </p:txBody>
      </p:sp>
      <p:sp>
        <p:nvSpPr>
          <p:cNvPr id="3" name="Content Placeholder 2"/>
          <p:cNvSpPr>
            <a:spLocks noGrp="1"/>
          </p:cNvSpPr>
          <p:nvPr>
            <p:ph idx="1"/>
          </p:nvPr>
        </p:nvSpPr>
        <p:spPr>
          <a:xfrm>
            <a:off x="1447799" y="1600200"/>
            <a:ext cx="7211639" cy="4525963"/>
          </a:xfrm>
        </p:spPr>
        <p:txBody>
          <a:bodyPr/>
          <a:lstStyle/>
          <a:p>
            <a:pPr marL="0" indent="0" algn="ctr">
              <a:buNone/>
            </a:pPr>
            <a:endParaRPr lang="en-US" dirty="0" smtClean="0"/>
          </a:p>
          <a:p>
            <a:pPr marL="0" indent="0" algn="ctr">
              <a:buNone/>
            </a:pPr>
            <a:r>
              <a:rPr lang="en-US" dirty="0" smtClean="0"/>
              <a:t>Leadership is the art of influencing the actions of others toward the achievement of a common goal.</a:t>
            </a:r>
            <a:endParaRPr lang="en-US" dirty="0"/>
          </a:p>
        </p:txBody>
      </p:sp>
    </p:spTree>
    <p:extLst>
      <p:ext uri="{BB962C8B-B14F-4D97-AF65-F5344CB8AC3E}">
        <p14:creationId xmlns:p14="http://schemas.microsoft.com/office/powerpoint/2010/main" val="2021320393"/>
      </p:ext>
    </p:extLst>
  </p:cSld>
  <p:clrMapOvr>
    <a:masterClrMapping/>
  </p:clrMapOvr>
  <mc:AlternateContent xmlns:mc="http://schemas.openxmlformats.org/markup-compatibility/2006" xmlns:p14="http://schemas.microsoft.com/office/powerpoint/2010/main">
    <mc:Choice Requires="p14">
      <p:transition spd="slow" p14:dur="3400" advTm="366">
        <p14:reveal/>
      </p:transition>
    </mc:Choice>
    <mc:Fallback xmlns="">
      <p:transition xmlns:p14="http://schemas.microsoft.com/office/powerpoint/2010/main" spd="slow" advTm="366">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Great Leader?</a:t>
            </a:r>
            <a:endParaRPr lang="en-US" dirty="0"/>
          </a:p>
        </p:txBody>
      </p:sp>
      <p:sp>
        <p:nvSpPr>
          <p:cNvPr id="3" name="Content Placeholder 2"/>
          <p:cNvSpPr>
            <a:spLocks noGrp="1"/>
          </p:cNvSpPr>
          <p:nvPr>
            <p:ph idx="1"/>
          </p:nvPr>
        </p:nvSpPr>
        <p:spPr/>
        <p:txBody>
          <a:bodyPr/>
          <a:lstStyle/>
          <a:p>
            <a:pPr marL="0" indent="0">
              <a:buNone/>
            </a:pPr>
            <a:r>
              <a:rPr lang="en-US" dirty="0" smtClean="0"/>
              <a:t>   To influence people requires excellent </a:t>
            </a:r>
          </a:p>
          <a:p>
            <a:endParaRPr lang="en-US" dirty="0"/>
          </a:p>
          <a:p>
            <a:pPr marL="0" indent="0">
              <a:buNone/>
            </a:pPr>
            <a:r>
              <a:rPr lang="en-US" dirty="0" smtClean="0"/>
              <a:t>       “RELATIONSHIP MANAGEMENT”</a:t>
            </a:r>
          </a:p>
          <a:p>
            <a:pPr marL="0" indent="0">
              <a:buNone/>
            </a:pPr>
            <a:endParaRPr lang="en-US" dirty="0"/>
          </a:p>
          <a:p>
            <a:pPr marL="0" indent="0">
              <a:buNone/>
            </a:pPr>
            <a:r>
              <a:rPr lang="en-US" dirty="0" smtClean="0"/>
              <a:t>          ……how do you achieve it?</a:t>
            </a:r>
            <a:endParaRPr lang="en-US" dirty="0"/>
          </a:p>
        </p:txBody>
      </p:sp>
    </p:spTree>
    <p:extLst>
      <p:ext uri="{BB962C8B-B14F-4D97-AF65-F5344CB8AC3E}">
        <p14:creationId xmlns:p14="http://schemas.microsoft.com/office/powerpoint/2010/main" val="1570514600"/>
      </p:ext>
    </p:extLst>
  </p:cSld>
  <p:clrMapOvr>
    <a:masterClrMapping/>
  </p:clrMapOvr>
  <mc:AlternateContent xmlns:mc="http://schemas.openxmlformats.org/markup-compatibility/2006" xmlns:p14="http://schemas.microsoft.com/office/powerpoint/2010/main">
    <mc:Choice Requires="p14">
      <p:transition spd="slow" p14:dur="2000" advTm="434"/>
    </mc:Choice>
    <mc:Fallback xmlns="">
      <p:transition xmlns:p14="http://schemas.microsoft.com/office/powerpoint/2010/main" spd="slow" advTm="434"/>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Great Leader?</a:t>
            </a:r>
            <a:endParaRPr lang="en-US" dirty="0"/>
          </a:p>
        </p:txBody>
      </p:sp>
      <p:sp>
        <p:nvSpPr>
          <p:cNvPr id="3" name="Content Placeholder 2"/>
          <p:cNvSpPr>
            <a:spLocks noGrp="1"/>
          </p:cNvSpPr>
          <p:nvPr>
            <p:ph idx="1"/>
          </p:nvPr>
        </p:nvSpPr>
        <p:spPr>
          <a:xfrm>
            <a:off x="1447800" y="1600200"/>
            <a:ext cx="7391400" cy="4343400"/>
          </a:xfrm>
        </p:spPr>
        <p:txBody>
          <a:bodyPr>
            <a:normAutofit/>
          </a:bodyPr>
          <a:lstStyle/>
          <a:p>
            <a:pPr marL="0" indent="0">
              <a:buNone/>
            </a:pPr>
            <a:r>
              <a:rPr lang="en-US" sz="2500" b="1" dirty="0" smtClean="0"/>
              <a:t>It Starts With Self-Awareness</a:t>
            </a:r>
          </a:p>
          <a:p>
            <a:pPr marL="0" indent="0">
              <a:buNone/>
            </a:pPr>
            <a:endParaRPr lang="en-US" sz="2500" b="1" dirty="0" smtClean="0"/>
          </a:p>
          <a:p>
            <a:pPr lvl="1" defTabSz="966788" eaLnBrk="0" hangingPunct="0">
              <a:lnSpc>
                <a:spcPct val="90000"/>
              </a:lnSpc>
            </a:pPr>
            <a:r>
              <a:rPr lang="en-US" sz="2500" dirty="0"/>
              <a:t>Being aware of your own emotions as they happen, and keeping on top of how you tend to respond to </a:t>
            </a:r>
            <a:r>
              <a:rPr lang="en-US" sz="2500" dirty="0" smtClean="0"/>
              <a:t>them.</a:t>
            </a:r>
            <a:endParaRPr lang="en-US" sz="2500" dirty="0"/>
          </a:p>
          <a:p>
            <a:pPr lvl="1" defTabSz="966788" eaLnBrk="0" hangingPunct="0">
              <a:lnSpc>
                <a:spcPct val="90000"/>
              </a:lnSpc>
            </a:pPr>
            <a:r>
              <a:rPr lang="en-US" sz="2500" dirty="0"/>
              <a:t>Having a deep understanding of your strengths, limitations, values and </a:t>
            </a:r>
            <a:r>
              <a:rPr lang="en-US" sz="2500" dirty="0" smtClean="0"/>
              <a:t>goals.</a:t>
            </a:r>
            <a:endParaRPr lang="en-US" sz="2500" dirty="0"/>
          </a:p>
          <a:p>
            <a:pPr marL="457200" lvl="1" indent="0" defTabSz="966788" eaLnBrk="0" hangingPunct="0">
              <a:lnSpc>
                <a:spcPct val="90000"/>
              </a:lnSpc>
              <a:buNone/>
            </a:pPr>
            <a:endParaRPr lang="en-US" sz="2500" dirty="0"/>
          </a:p>
        </p:txBody>
      </p:sp>
      <p:sp>
        <p:nvSpPr>
          <p:cNvPr id="4" name="TextBox 3"/>
          <p:cNvSpPr txBox="1"/>
          <p:nvPr/>
        </p:nvSpPr>
        <p:spPr>
          <a:xfrm>
            <a:off x="-2894946" y="562567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30006764"/>
      </p:ext>
    </p:extLst>
  </p:cSld>
  <p:clrMapOvr>
    <a:masterClrMapping/>
  </p:clrMapOvr>
  <mc:AlternateContent xmlns:mc="http://schemas.openxmlformats.org/markup-compatibility/2006" xmlns:p14="http://schemas.microsoft.com/office/powerpoint/2010/main">
    <mc:Choice Requires="p14">
      <p:transition spd="slow" p14:dur="2000" advTm="365"/>
    </mc:Choice>
    <mc:Fallback xmlns="">
      <p:transition xmlns:p14="http://schemas.microsoft.com/office/powerpoint/2010/main" spd="slow" advTm="365"/>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Great Leader? </a:t>
            </a:r>
            <a:endParaRPr lang="en-US" dirty="0"/>
          </a:p>
        </p:txBody>
      </p:sp>
      <p:sp>
        <p:nvSpPr>
          <p:cNvPr id="3" name="Content Placeholder 2"/>
          <p:cNvSpPr>
            <a:spLocks noGrp="1"/>
          </p:cNvSpPr>
          <p:nvPr>
            <p:ph idx="1"/>
          </p:nvPr>
        </p:nvSpPr>
        <p:spPr/>
        <p:txBody>
          <a:bodyPr/>
          <a:lstStyle/>
          <a:p>
            <a:pPr marL="0" indent="0">
              <a:buNone/>
            </a:pPr>
            <a:r>
              <a:rPr lang="en-US" sz="2500" b="1" dirty="0" smtClean="0"/>
              <a:t>Next Step Is Self</a:t>
            </a:r>
            <a:r>
              <a:rPr lang="en-US" sz="2500" b="1" dirty="0"/>
              <a:t>-</a:t>
            </a:r>
            <a:r>
              <a:rPr lang="en-US" sz="2500" b="1" dirty="0" smtClean="0"/>
              <a:t>Management</a:t>
            </a:r>
          </a:p>
          <a:p>
            <a:pPr marL="0" indent="0">
              <a:buNone/>
            </a:pPr>
            <a:endParaRPr lang="en-US" sz="2500" b="1" dirty="0"/>
          </a:p>
          <a:p>
            <a:pPr marL="457200" lvl="1" indent="0" defTabSz="966788">
              <a:lnSpc>
                <a:spcPct val="90000"/>
              </a:lnSpc>
              <a:buNone/>
            </a:pPr>
            <a:r>
              <a:rPr lang="en-US" sz="2500" dirty="0"/>
              <a:t>The ability to use awareness of your </a:t>
            </a:r>
            <a:r>
              <a:rPr lang="en-US" sz="2500" dirty="0" smtClean="0"/>
              <a:t>emotions</a:t>
            </a:r>
          </a:p>
          <a:p>
            <a:pPr marL="457200" lvl="1" indent="0" defTabSz="966788">
              <a:lnSpc>
                <a:spcPct val="90000"/>
              </a:lnSpc>
              <a:buNone/>
            </a:pPr>
            <a:r>
              <a:rPr lang="en-US" sz="2500" dirty="0" smtClean="0"/>
              <a:t>to </a:t>
            </a:r>
            <a:r>
              <a:rPr lang="en-US" sz="2500" dirty="0"/>
              <a:t>stay flexible and positively direct your </a:t>
            </a:r>
            <a:r>
              <a:rPr lang="en-US" sz="2500" dirty="0" smtClean="0"/>
              <a:t>    behavior</a:t>
            </a:r>
            <a:r>
              <a:rPr lang="en-US" sz="2500" dirty="0"/>
              <a:t>.  This means managing your emotional reactions to all situations and </a:t>
            </a:r>
            <a:r>
              <a:rPr lang="en-US" sz="2500" dirty="0" smtClean="0"/>
              <a:t>people.</a:t>
            </a:r>
            <a:endParaRPr lang="en-US" sz="2500" dirty="0"/>
          </a:p>
          <a:p>
            <a:endParaRPr lang="en-US" dirty="0"/>
          </a:p>
        </p:txBody>
      </p:sp>
    </p:spTree>
    <p:extLst>
      <p:ext uri="{BB962C8B-B14F-4D97-AF65-F5344CB8AC3E}">
        <p14:creationId xmlns:p14="http://schemas.microsoft.com/office/powerpoint/2010/main" val="1524060649"/>
      </p:ext>
    </p:extLst>
  </p:cSld>
  <p:clrMapOvr>
    <a:masterClrMapping/>
  </p:clrMapOvr>
  <mc:AlternateContent xmlns:mc="http://schemas.openxmlformats.org/markup-compatibility/2006" xmlns:p14="http://schemas.microsoft.com/office/powerpoint/2010/main">
    <mc:Choice Requires="p14">
      <p:transition spd="slow" p14:dur="2000" advTm="675"/>
    </mc:Choice>
    <mc:Fallback xmlns="">
      <p:transition xmlns:p14="http://schemas.microsoft.com/office/powerpoint/2010/main" spd="slow" advTm="675"/>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Great Leader?</a:t>
            </a:r>
            <a:endParaRPr lang="en-US" dirty="0"/>
          </a:p>
        </p:txBody>
      </p:sp>
      <p:sp>
        <p:nvSpPr>
          <p:cNvPr id="3" name="Content Placeholder 2"/>
          <p:cNvSpPr>
            <a:spLocks noGrp="1"/>
          </p:cNvSpPr>
          <p:nvPr>
            <p:ph idx="1"/>
          </p:nvPr>
        </p:nvSpPr>
        <p:spPr>
          <a:xfrm>
            <a:off x="1447800" y="1600200"/>
            <a:ext cx="7315200" cy="4114800"/>
          </a:xfrm>
        </p:spPr>
        <p:txBody>
          <a:bodyPr>
            <a:normAutofit/>
          </a:bodyPr>
          <a:lstStyle/>
          <a:p>
            <a:endParaRPr lang="en-US" sz="2500" b="1" dirty="0" smtClean="0"/>
          </a:p>
          <a:p>
            <a:pPr marL="0" indent="0">
              <a:buNone/>
            </a:pPr>
            <a:r>
              <a:rPr lang="en-US" sz="2500" b="1" dirty="0" smtClean="0"/>
              <a:t>Then, Social Awareness</a:t>
            </a:r>
          </a:p>
          <a:p>
            <a:pPr marL="0" indent="0">
              <a:buNone/>
            </a:pPr>
            <a:endParaRPr lang="en-US" sz="2500" b="1" dirty="0" smtClean="0"/>
          </a:p>
          <a:p>
            <a:pPr marL="457200" lvl="1" indent="0" defTabSz="966788" eaLnBrk="0" hangingPunct="0">
              <a:lnSpc>
                <a:spcPct val="90000"/>
              </a:lnSpc>
              <a:buNone/>
            </a:pPr>
            <a:r>
              <a:rPr lang="en-US" sz="2500" dirty="0"/>
              <a:t>The ability to accurately pick up on emotions in other people and get what is really going on.  This means understanding what other people are thinking and feeling even if you don</a:t>
            </a:r>
            <a:r>
              <a:rPr lang="ja-JP" altLang="en-US" sz="2500" dirty="0">
                <a:latin typeface="Arial"/>
              </a:rPr>
              <a:t>’</a:t>
            </a:r>
            <a:r>
              <a:rPr lang="en-US" sz="2500" dirty="0"/>
              <a:t>t feel the same </a:t>
            </a:r>
            <a:r>
              <a:rPr lang="en-US" sz="2500" dirty="0" smtClean="0"/>
              <a:t>way.</a:t>
            </a:r>
          </a:p>
          <a:p>
            <a:pPr lvl="1" defTabSz="966788" eaLnBrk="0" hangingPunct="0">
              <a:lnSpc>
                <a:spcPct val="90000"/>
              </a:lnSpc>
            </a:pPr>
            <a:endParaRPr lang="en-US" sz="2500" dirty="0"/>
          </a:p>
          <a:p>
            <a:pPr marL="457200" lvl="1" indent="0" defTabSz="966788" eaLnBrk="0" hangingPunct="0">
              <a:lnSpc>
                <a:spcPct val="90000"/>
              </a:lnSpc>
              <a:buNone/>
            </a:pPr>
            <a:endParaRPr lang="en-US" sz="2500" dirty="0"/>
          </a:p>
        </p:txBody>
      </p:sp>
    </p:spTree>
    <p:extLst>
      <p:ext uri="{BB962C8B-B14F-4D97-AF65-F5344CB8AC3E}">
        <p14:creationId xmlns:p14="http://schemas.microsoft.com/office/powerpoint/2010/main" val="2536173203"/>
      </p:ext>
    </p:extLst>
  </p:cSld>
  <p:clrMapOvr>
    <a:masterClrMapping/>
  </p:clrMapOvr>
  <mc:AlternateContent xmlns:mc="http://schemas.openxmlformats.org/markup-compatibility/2006" xmlns:p14="http://schemas.microsoft.com/office/powerpoint/2010/main">
    <mc:Choice Requires="p14">
      <p:transition spd="slow" p14:dur="2000" advTm="392"/>
    </mc:Choice>
    <mc:Fallback xmlns="">
      <p:transition xmlns:p14="http://schemas.microsoft.com/office/powerpoint/2010/main" spd="slow" advTm="392"/>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6554</TotalTime>
  <Words>2565</Words>
  <Application>Microsoft Macintosh PowerPoint</Application>
  <PresentationFormat>On-screen Show (4:3)</PresentationFormat>
  <Paragraphs>208</Paragraphs>
  <Slides>29</Slides>
  <Notes>16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Blank Presentation</vt:lpstr>
      <vt:lpstr>Image</vt:lpstr>
      <vt:lpstr>The Disciplines of Leadership</vt:lpstr>
      <vt:lpstr>PowerPoint Presentation</vt:lpstr>
      <vt:lpstr>What We Will Cover</vt:lpstr>
      <vt:lpstr>What Is Leadership?  </vt:lpstr>
      <vt:lpstr>Perfect Definition for Kiwanis!</vt:lpstr>
      <vt:lpstr>What Makes A Great Leader?</vt:lpstr>
      <vt:lpstr>What Makes A Great Leader?</vt:lpstr>
      <vt:lpstr>What Makes A Great Leader? </vt:lpstr>
      <vt:lpstr>What Makes A Great Leader?</vt:lpstr>
      <vt:lpstr>What Makes A Great Leader?</vt:lpstr>
      <vt:lpstr>Elizabeth I</vt:lpstr>
      <vt:lpstr>What Made Her A Great Leader?</vt:lpstr>
      <vt:lpstr>Steve Jobs</vt:lpstr>
      <vt:lpstr>What About Steve Jobs?</vt:lpstr>
      <vt:lpstr>George W. Jenkins</vt:lpstr>
      <vt:lpstr>And A Florida Legend, Mr. George</vt:lpstr>
      <vt:lpstr>Different but Similar</vt:lpstr>
      <vt:lpstr>Similarities…</vt:lpstr>
      <vt:lpstr>Similarities…</vt:lpstr>
      <vt:lpstr>Motivating Others</vt:lpstr>
      <vt:lpstr>Styles of Leadership</vt:lpstr>
      <vt:lpstr>Styles of Leadership*</vt:lpstr>
      <vt:lpstr>Situational Assessment</vt:lpstr>
      <vt:lpstr>Styles of Leadership (Con’t)</vt:lpstr>
      <vt:lpstr> The Disciplines of Leadership?</vt:lpstr>
      <vt:lpstr>How Is This Relevant To Kiwanis? </vt:lpstr>
      <vt:lpstr>Name That Style!</vt:lpstr>
      <vt:lpstr>Name That Style!</vt:lpstr>
      <vt:lpstr>PowerPoint Presentation</vt:lpstr>
    </vt:vector>
  </TitlesOfParts>
  <Company>Third Wing Business Strategies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Kovach</dc:creator>
  <cp:lastModifiedBy>Karen Kovach</cp:lastModifiedBy>
  <cp:revision>70</cp:revision>
  <cp:lastPrinted>2014-01-31T22:40:21Z</cp:lastPrinted>
  <dcterms:created xsi:type="dcterms:W3CDTF">2014-01-30T00:28:09Z</dcterms:created>
  <dcterms:modified xsi:type="dcterms:W3CDTF">2014-02-01T11:32:24Z</dcterms:modified>
</cp:coreProperties>
</file>